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4.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15.xml" ContentType="application/vnd.openxmlformats-officedocument.presentationml.notesSl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drawings/drawing3.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18.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49"/>
  </p:notesMasterIdLst>
  <p:handoutMasterIdLst>
    <p:handoutMasterId r:id="rId50"/>
  </p:handoutMasterIdLst>
  <p:sldIdLst>
    <p:sldId id="256" r:id="rId10"/>
    <p:sldId id="261" r:id="rId11"/>
    <p:sldId id="265" r:id="rId12"/>
    <p:sldId id="264" r:id="rId13"/>
    <p:sldId id="269" r:id="rId14"/>
    <p:sldId id="387" r:id="rId15"/>
    <p:sldId id="336" r:id="rId16"/>
    <p:sldId id="388" r:id="rId17"/>
    <p:sldId id="389" r:id="rId18"/>
    <p:sldId id="390" r:id="rId19"/>
    <p:sldId id="391" r:id="rId20"/>
    <p:sldId id="392" r:id="rId21"/>
    <p:sldId id="393" r:id="rId22"/>
    <p:sldId id="395" r:id="rId23"/>
    <p:sldId id="394" r:id="rId24"/>
    <p:sldId id="396" r:id="rId25"/>
    <p:sldId id="360" r:id="rId26"/>
    <p:sldId id="337" r:id="rId27"/>
    <p:sldId id="397" r:id="rId28"/>
    <p:sldId id="399" r:id="rId29"/>
    <p:sldId id="400" r:id="rId30"/>
    <p:sldId id="401" r:id="rId31"/>
    <p:sldId id="402" r:id="rId32"/>
    <p:sldId id="403" r:id="rId33"/>
    <p:sldId id="404" r:id="rId34"/>
    <p:sldId id="406" r:id="rId35"/>
    <p:sldId id="405" r:id="rId36"/>
    <p:sldId id="407" r:id="rId37"/>
    <p:sldId id="408" r:id="rId38"/>
    <p:sldId id="411" r:id="rId39"/>
    <p:sldId id="409" r:id="rId40"/>
    <p:sldId id="410" r:id="rId41"/>
    <p:sldId id="412" r:id="rId42"/>
    <p:sldId id="367" r:id="rId43"/>
    <p:sldId id="368" r:id="rId44"/>
    <p:sldId id="413" r:id="rId45"/>
    <p:sldId id="414" r:id="rId46"/>
    <p:sldId id="415" r:id="rId47"/>
    <p:sldId id="273" r:id="rId48"/>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 id="4" name="Ruchat Sophie" initials="RS" lastIdx="10" clrIdx="3">
    <p:extLst>
      <p:ext uri="{19B8F6BF-5375-455C-9EA6-DF929625EA0E}">
        <p15:presenceInfo xmlns:p15="http://schemas.microsoft.com/office/powerpoint/2012/main" userId="S-1-5-21-1957994488-562591055-725345543-116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9BBB59"/>
    <a:srgbClr val="C9FC9C"/>
    <a:srgbClr val="FC9A66"/>
    <a:srgbClr val="FAC266"/>
    <a:srgbClr val="F6BA00"/>
    <a:srgbClr val="8EC81E"/>
    <a:srgbClr val="FF2A66"/>
    <a:srgbClr val="FFFFEC"/>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357" autoAdjust="0"/>
  </p:normalViewPr>
  <p:slideViewPr>
    <p:cSldViewPr>
      <p:cViewPr varScale="1">
        <p:scale>
          <a:sx n="45" d="100"/>
          <a:sy n="45" d="100"/>
        </p:scale>
        <p:origin x="792" y="60"/>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viewProps" Target="viewProps.xml"/><Relationship Id="rId5" Type="http://schemas.openxmlformats.org/officeDocument/2006/relationships/customXml" Target="../customXml/item5.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8" Type="http://schemas.openxmlformats.org/officeDocument/2006/relationships/slideMaster" Target="slideMasters/slideMaster3.xml"/><Relationship Id="rId51" Type="http://schemas.openxmlformats.org/officeDocument/2006/relationships/commentAuthors" Target="commentAuthors.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2.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chartUserShapes" Target="../drawings/drawing3.xml"/></Relationships>
</file>

<file path=ppt/charts/_rels/chart2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C:\Users\sophie.ruchat\AppData\Roaming\Microsoft\Excel\20181221%20results-survey442265_nets%20(version%201).xlsb"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90104%20results-survey442265_nets.xlsx" TargetMode="External"/><Relationship Id="rId2" Type="http://schemas.microsoft.com/office/2011/relationships/chartColorStyle" Target="colors28.xml"/><Relationship Id="rId1" Type="http://schemas.microsoft.com/office/2011/relationships/chartStyle" Target="style28.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PER_sondage\R&#233;sultats\20181221%20results-survey442265_net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par orientation en n et %</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0.20090108039500165"/>
          <c:y val="0.16570259711952787"/>
          <c:w val="0.60341017840660205"/>
          <c:h val="0.78219429172600563"/>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5"/>
              </a:solidFill>
              <a:ln w="19050">
                <a:solidFill>
                  <a:schemeClr val="lt1"/>
                </a:solidFill>
              </a:ln>
              <a:effectLst/>
            </c:spPr>
          </c:dPt>
          <c:cat>
            <c:strRef>
              <c:f>'Q.2 options'!$A$16:$A$18</c:f>
              <c:strCache>
                <c:ptCount val="3"/>
                <c:pt idx="0">
                  <c:v>TIN</c:v>
                </c:pt>
                <c:pt idx="1">
                  <c:v>TIC</c:v>
                </c:pt>
                <c:pt idx="2">
                  <c:v>TE</c:v>
                </c:pt>
              </c:strCache>
            </c:strRef>
          </c:cat>
          <c:val>
            <c:numRef>
              <c:f>'Q.2 options'!$B$16:$B$18</c:f>
              <c:numCache>
                <c:formatCode>General</c:formatCode>
                <c:ptCount val="3"/>
                <c:pt idx="0">
                  <c:v>52</c:v>
                </c:pt>
                <c:pt idx="1">
                  <c:v>32</c:v>
                </c:pt>
                <c:pt idx="2">
                  <c:v>16</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Nouvelles dénominations des profils/orientations adaptées à l’évolution des métiers et besoins </a:t>
            </a:r>
          </a:p>
          <a:p>
            <a:pPr algn="ctr" rtl="0">
              <a:defRPr lang="fr-CH" b="1" normalizeH="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en n et %</a:t>
            </a:r>
          </a:p>
        </c:rich>
      </c:tx>
      <c:layout>
        <c:manualLayout>
          <c:xMode val="edge"/>
          <c:yMode val="edge"/>
          <c:x val="0.11806918025656724"/>
          <c:y val="2.2820127031955798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6"/>
              </a:solidFill>
              <a:ln w="19050">
                <a:solidFill>
                  <a:schemeClr val="lt1"/>
                </a:solidFill>
              </a:ln>
              <a:effectLst/>
            </c:spPr>
          </c:dPt>
          <c:cat>
            <c:strRef>
              <c:f>'Q.10 Dénomination'!$A$1:$A$3</c:f>
              <c:strCache>
                <c:ptCount val="3"/>
                <c:pt idx="0">
                  <c:v>Oui </c:v>
                </c:pt>
                <c:pt idx="1">
                  <c:v>Non</c:v>
                </c:pt>
                <c:pt idx="2">
                  <c:v>Pas d'avis</c:v>
                </c:pt>
              </c:strCache>
            </c:strRef>
          </c:cat>
          <c:val>
            <c:numRef>
              <c:f>'Q.10 Dénomination'!$B$1:$B$3</c:f>
              <c:numCache>
                <c:formatCode>General</c:formatCode>
                <c:ptCount val="3"/>
                <c:pt idx="0">
                  <c:v>46</c:v>
                </c:pt>
                <c:pt idx="1">
                  <c:v>29</c:v>
                </c:pt>
                <c:pt idx="2">
                  <c:v>11</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Proposition(s) qui définissent le mieux les activités de recherches et d’enseignement actuelles par option en n</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0.3609111578464283"/>
          <c:y val="0.13491001043069764"/>
          <c:w val="0.39360268381394797"/>
          <c:h val="0.85711564210324853"/>
        </c:manualLayout>
      </c:layout>
      <c:barChart>
        <c:barDir val="bar"/>
        <c:grouping val="stacked"/>
        <c:varyColors val="0"/>
        <c:ser>
          <c:idx val="0"/>
          <c:order val="0"/>
          <c:tx>
            <c:strRef>
              <c:f>'Q.11 Redesign activité'!$B$1</c:f>
              <c:strCache>
                <c:ptCount val="1"/>
                <c:pt idx="0">
                  <c:v>[Electrical Engineering]</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activité'!$B$2:$B$14</c:f>
              <c:numCache>
                <c:formatCode>General</c:formatCode>
                <c:ptCount val="13"/>
                <c:pt idx="0">
                  <c:v>11</c:v>
                </c:pt>
                <c:pt idx="1">
                  <c:v>4</c:v>
                </c:pt>
                <c:pt idx="2">
                  <c:v>7</c:v>
                </c:pt>
                <c:pt idx="3">
                  <c:v>4</c:v>
                </c:pt>
                <c:pt idx="4">
                  <c:v>1</c:v>
                </c:pt>
                <c:pt idx="7">
                  <c:v>5</c:v>
                </c:pt>
                <c:pt idx="9">
                  <c:v>1</c:v>
                </c:pt>
                <c:pt idx="11">
                  <c:v>7</c:v>
                </c:pt>
                <c:pt idx="12">
                  <c:v>1</c:v>
                </c:pt>
              </c:numCache>
            </c:numRef>
          </c:val>
        </c:ser>
        <c:ser>
          <c:idx val="1"/>
          <c:order val="1"/>
          <c:tx>
            <c:strRef>
              <c:f>'Q.11 Redesign activité'!$C$1</c:f>
              <c:strCache>
                <c:ptCount val="1"/>
                <c:pt idx="0">
                  <c:v> [Mechanical Engineering]</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activité'!$C$2:$C$14</c:f>
              <c:numCache>
                <c:formatCode>General</c:formatCode>
                <c:ptCount val="13"/>
                <c:pt idx="0">
                  <c:v>1</c:v>
                </c:pt>
                <c:pt idx="1">
                  <c:v>11</c:v>
                </c:pt>
                <c:pt idx="2">
                  <c:v>5</c:v>
                </c:pt>
                <c:pt idx="3">
                  <c:v>6</c:v>
                </c:pt>
                <c:pt idx="4">
                  <c:v>3</c:v>
                </c:pt>
                <c:pt idx="11">
                  <c:v>1</c:v>
                </c:pt>
                <c:pt idx="12">
                  <c:v>3</c:v>
                </c:pt>
              </c:numCache>
            </c:numRef>
          </c:val>
        </c:ser>
        <c:ser>
          <c:idx val="2"/>
          <c:order val="2"/>
          <c:tx>
            <c:strRef>
              <c:f>'Q.11 Redesign activité'!$D$1</c:f>
              <c:strCache>
                <c:ptCount val="1"/>
                <c:pt idx="0">
                  <c:v> [Mechatronics &amp; Automation]</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activité'!$D$2:$D$14</c:f>
              <c:numCache>
                <c:formatCode>General</c:formatCode>
                <c:ptCount val="13"/>
                <c:pt idx="0">
                  <c:v>7</c:v>
                </c:pt>
                <c:pt idx="1">
                  <c:v>8</c:v>
                </c:pt>
                <c:pt idx="2">
                  <c:v>10</c:v>
                </c:pt>
                <c:pt idx="3">
                  <c:v>5</c:v>
                </c:pt>
                <c:pt idx="4">
                  <c:v>2</c:v>
                </c:pt>
                <c:pt idx="7">
                  <c:v>2</c:v>
                </c:pt>
                <c:pt idx="11">
                  <c:v>3</c:v>
                </c:pt>
                <c:pt idx="12">
                  <c:v>1</c:v>
                </c:pt>
              </c:numCache>
            </c:numRef>
          </c:val>
        </c:ser>
        <c:ser>
          <c:idx val="3"/>
          <c:order val="3"/>
          <c:tx>
            <c:strRef>
              <c:f>'Q.11 Redesign activité'!$E$1</c:f>
              <c:strCache>
                <c:ptCount val="1"/>
                <c:pt idx="0">
                  <c:v> [Medical Technologies]</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activité'!$E$2:$E$14</c:f>
              <c:numCache>
                <c:formatCode>General</c:formatCode>
                <c:ptCount val="13"/>
                <c:pt idx="0">
                  <c:v>2</c:v>
                </c:pt>
                <c:pt idx="1">
                  <c:v>4</c:v>
                </c:pt>
                <c:pt idx="2">
                  <c:v>3</c:v>
                </c:pt>
                <c:pt idx="3">
                  <c:v>7</c:v>
                </c:pt>
                <c:pt idx="4">
                  <c:v>8</c:v>
                </c:pt>
                <c:pt idx="6">
                  <c:v>2</c:v>
                </c:pt>
                <c:pt idx="7">
                  <c:v>1</c:v>
                </c:pt>
                <c:pt idx="8">
                  <c:v>1</c:v>
                </c:pt>
              </c:numCache>
            </c:numRef>
          </c:val>
        </c:ser>
        <c:ser>
          <c:idx val="4"/>
          <c:order val="4"/>
          <c:tx>
            <c:strRef>
              <c:f>'Q.11 Redesign activité'!$F$1</c:f>
              <c:strCache>
                <c:ptCount val="1"/>
                <c:pt idx="0">
                  <c:v> [Computer Sciences]</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activité'!$F$2:$F$14</c:f>
              <c:numCache>
                <c:formatCode>General</c:formatCode>
                <c:ptCount val="13"/>
                <c:pt idx="0">
                  <c:v>10</c:v>
                </c:pt>
                <c:pt idx="1">
                  <c:v>5</c:v>
                </c:pt>
                <c:pt idx="2">
                  <c:v>3</c:v>
                </c:pt>
                <c:pt idx="3">
                  <c:v>2</c:v>
                </c:pt>
                <c:pt idx="4">
                  <c:v>1</c:v>
                </c:pt>
                <c:pt idx="6">
                  <c:v>14</c:v>
                </c:pt>
                <c:pt idx="7">
                  <c:v>9</c:v>
                </c:pt>
                <c:pt idx="8">
                  <c:v>7</c:v>
                </c:pt>
                <c:pt idx="9">
                  <c:v>7</c:v>
                </c:pt>
                <c:pt idx="11">
                  <c:v>1</c:v>
                </c:pt>
              </c:numCache>
            </c:numRef>
          </c:val>
        </c:ser>
        <c:ser>
          <c:idx val="5"/>
          <c:order val="5"/>
          <c:tx>
            <c:strRef>
              <c:f>'Q.11 Redesign activité'!$G$1</c:f>
              <c:strCache>
                <c:ptCount val="1"/>
                <c:pt idx="0">
                  <c:v>[Data Sciences]</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activité'!$G$2:$G$14</c:f>
              <c:numCache>
                <c:formatCode>General</c:formatCode>
                <c:ptCount val="13"/>
                <c:pt idx="0">
                  <c:v>1</c:v>
                </c:pt>
                <c:pt idx="1">
                  <c:v>3</c:v>
                </c:pt>
                <c:pt idx="2">
                  <c:v>1</c:v>
                </c:pt>
                <c:pt idx="6">
                  <c:v>9</c:v>
                </c:pt>
                <c:pt idx="7">
                  <c:v>2</c:v>
                </c:pt>
                <c:pt idx="8">
                  <c:v>6</c:v>
                </c:pt>
                <c:pt idx="9">
                  <c:v>3</c:v>
                </c:pt>
              </c:numCache>
            </c:numRef>
          </c:val>
        </c:ser>
        <c:ser>
          <c:idx val="6"/>
          <c:order val="6"/>
          <c:tx>
            <c:strRef>
              <c:f>'Q.11 Redesign activité'!$H$1</c:f>
              <c:strCache>
                <c:ptCount val="1"/>
                <c:pt idx="0">
                  <c:v> [Energy Environement]</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activité'!$H$2:$H$14</c:f>
              <c:numCache>
                <c:formatCode>General</c:formatCode>
                <c:ptCount val="13"/>
                <c:pt idx="0">
                  <c:v>3</c:v>
                </c:pt>
                <c:pt idx="1">
                  <c:v>5</c:v>
                </c:pt>
                <c:pt idx="2">
                  <c:v>5</c:v>
                </c:pt>
                <c:pt idx="3">
                  <c:v>2</c:v>
                </c:pt>
                <c:pt idx="11">
                  <c:v>9</c:v>
                </c:pt>
                <c:pt idx="12">
                  <c:v>9</c:v>
                </c:pt>
              </c:numCache>
            </c:numRef>
          </c:val>
        </c:ser>
        <c:ser>
          <c:idx val="7"/>
          <c:order val="7"/>
          <c:tx>
            <c:strRef>
              <c:f>'Q.11 Redesign activité'!$I$1</c:f>
              <c:strCache>
                <c:ptCount val="1"/>
                <c:pt idx="0">
                  <c:v> [Ne sais pas]</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'Q.11 Redesign activité'!$A$2:$A$14</c:f>
              <c:strCache>
                <c:ptCount val="13"/>
                <c:pt idx="0">
                  <c:v>Systèmes embarqués</c:v>
                </c:pt>
                <c:pt idx="1">
                  <c:v>Production et manufacturing </c:v>
                </c:pt>
                <c:pt idx="2">
                  <c:v>Mécatronique </c:v>
                </c:pt>
                <c:pt idx="3">
                  <c:v>Micro- et nanotechnologies et Matériaux innovants</c:v>
                </c:pt>
                <c:pt idx="4">
                  <c:v>Biomédical </c:v>
                </c:pt>
                <c:pt idx="6">
                  <c:v>Ingénierie logicielle </c:v>
                </c:pt>
                <c:pt idx="7">
                  <c:v>Systèmes embarqués et mobiles</c:v>
                </c:pt>
                <c:pt idx="8">
                  <c:v>Systèmes d’informations complexes </c:v>
                </c:pt>
                <c:pt idx="9">
                  <c:v>Réseaux de télécommunications et sécurité de l’information </c:v>
                </c:pt>
                <c:pt idx="11">
                  <c:v>Energie électrique</c:v>
                </c:pt>
                <c:pt idx="12">
                  <c:v>Energie thermique </c:v>
                </c:pt>
              </c:strCache>
            </c:strRef>
          </c:cat>
          <c:val>
            <c:numRef>
              <c:f>'Q.11 Redesign activité'!$I$2:$I$14</c:f>
              <c:numCache>
                <c:formatCode>General</c:formatCode>
                <c:ptCount val="13"/>
                <c:pt idx="0">
                  <c:v>2</c:v>
                </c:pt>
                <c:pt idx="1">
                  <c:v>2</c:v>
                </c:pt>
                <c:pt idx="2">
                  <c:v>1</c:v>
                </c:pt>
                <c:pt idx="3">
                  <c:v>2</c:v>
                </c:pt>
                <c:pt idx="4">
                  <c:v>1</c:v>
                </c:pt>
                <c:pt idx="6">
                  <c:v>1</c:v>
                </c:pt>
                <c:pt idx="7">
                  <c:v>4</c:v>
                </c:pt>
                <c:pt idx="8">
                  <c:v>1</c:v>
                </c:pt>
                <c:pt idx="9">
                  <c:v>1</c:v>
                </c:pt>
              </c:numCache>
            </c:numRef>
          </c:val>
        </c:ser>
        <c:dLbls>
          <c:dLblPos val="ctr"/>
          <c:showLegendKey val="0"/>
          <c:showVal val="1"/>
          <c:showCatName val="0"/>
          <c:showSerName val="0"/>
          <c:showPercent val="0"/>
          <c:showBubbleSize val="0"/>
        </c:dLbls>
        <c:gapWidth val="150"/>
        <c:overlap val="100"/>
        <c:axId val="377787528"/>
        <c:axId val="377787920"/>
      </c:barChart>
      <c:catAx>
        <c:axId val="3777875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77787920"/>
        <c:crosses val="autoZero"/>
        <c:auto val="1"/>
        <c:lblAlgn val="ctr"/>
        <c:lblOffset val="100"/>
        <c:noMultiLvlLbl val="0"/>
      </c:catAx>
      <c:valAx>
        <c:axId val="377787920"/>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77787528"/>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Situation des options actuelles dans les nouveaux profils en n</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0.38329892774676688"/>
          <c:y val="8.3683966980608024E-2"/>
          <c:w val="0.40123982146733944"/>
          <c:h val="0.89967742053817923"/>
        </c:manualLayout>
      </c:layout>
      <c:barChart>
        <c:barDir val="bar"/>
        <c:grouping val="stacked"/>
        <c:varyColors val="0"/>
        <c:ser>
          <c:idx val="0"/>
          <c:order val="0"/>
          <c:tx>
            <c:strRef>
              <c:f>'Q.12 Situer les options'!$B$1</c:f>
              <c:strCache>
                <c:ptCount val="1"/>
                <c:pt idx="0">
                  <c:v>Electrical Engineering</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options'!$B$2:$B$14</c:f>
              <c:numCache>
                <c:formatCode>General</c:formatCode>
                <c:ptCount val="13"/>
                <c:pt idx="0">
                  <c:v>44</c:v>
                </c:pt>
                <c:pt idx="1">
                  <c:v>12</c:v>
                </c:pt>
                <c:pt idx="2">
                  <c:v>23</c:v>
                </c:pt>
                <c:pt idx="3">
                  <c:v>10</c:v>
                </c:pt>
                <c:pt idx="4">
                  <c:v>12</c:v>
                </c:pt>
                <c:pt idx="6">
                  <c:v>2</c:v>
                </c:pt>
                <c:pt idx="7">
                  <c:v>36</c:v>
                </c:pt>
                <c:pt idx="9">
                  <c:v>17</c:v>
                </c:pt>
                <c:pt idx="11">
                  <c:v>49</c:v>
                </c:pt>
                <c:pt idx="12">
                  <c:v>4</c:v>
                </c:pt>
              </c:numCache>
            </c:numRef>
          </c:val>
        </c:ser>
        <c:ser>
          <c:idx val="1"/>
          <c:order val="1"/>
          <c:tx>
            <c:strRef>
              <c:f>'Q.12 Situer les options'!$C$1</c:f>
              <c:strCache>
                <c:ptCount val="1"/>
                <c:pt idx="0">
                  <c:v>Mechanical Engineering</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options'!$C$2:$C$14</c:f>
              <c:numCache>
                <c:formatCode>General</c:formatCode>
                <c:ptCount val="13"/>
                <c:pt idx="0">
                  <c:v>4</c:v>
                </c:pt>
                <c:pt idx="1">
                  <c:v>37</c:v>
                </c:pt>
                <c:pt idx="2">
                  <c:v>29</c:v>
                </c:pt>
                <c:pt idx="3">
                  <c:v>32</c:v>
                </c:pt>
                <c:pt idx="4">
                  <c:v>11</c:v>
                </c:pt>
                <c:pt idx="6">
                  <c:v>2</c:v>
                </c:pt>
                <c:pt idx="7">
                  <c:v>7</c:v>
                </c:pt>
                <c:pt idx="11">
                  <c:v>3</c:v>
                </c:pt>
                <c:pt idx="12">
                  <c:v>32</c:v>
                </c:pt>
              </c:numCache>
            </c:numRef>
          </c:val>
        </c:ser>
        <c:ser>
          <c:idx val="2"/>
          <c:order val="2"/>
          <c:tx>
            <c:strRef>
              <c:f>'Q.12 Situer les options'!$D$1</c:f>
              <c:strCache>
                <c:ptCount val="1"/>
                <c:pt idx="0">
                  <c:v>Mechatronics &amp; Automation</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options'!$D$2:$D$14</c:f>
              <c:numCache>
                <c:formatCode>General</c:formatCode>
                <c:ptCount val="13"/>
                <c:pt idx="0">
                  <c:v>27</c:v>
                </c:pt>
                <c:pt idx="1">
                  <c:v>33</c:v>
                </c:pt>
                <c:pt idx="2">
                  <c:v>60</c:v>
                </c:pt>
                <c:pt idx="3">
                  <c:v>10</c:v>
                </c:pt>
                <c:pt idx="4">
                  <c:v>7</c:v>
                </c:pt>
                <c:pt idx="6">
                  <c:v>5</c:v>
                </c:pt>
                <c:pt idx="7">
                  <c:v>20</c:v>
                </c:pt>
                <c:pt idx="9">
                  <c:v>3</c:v>
                </c:pt>
                <c:pt idx="11">
                  <c:v>4</c:v>
                </c:pt>
                <c:pt idx="12">
                  <c:v>4</c:v>
                </c:pt>
              </c:numCache>
            </c:numRef>
          </c:val>
        </c:ser>
        <c:ser>
          <c:idx val="3"/>
          <c:order val="3"/>
          <c:tx>
            <c:strRef>
              <c:f>'Q.12 Situer les options'!$E$1</c:f>
              <c:strCache>
                <c:ptCount val="1"/>
                <c:pt idx="0">
                  <c:v>Medical Technologies</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options'!$E$2:$E$14</c:f>
              <c:numCache>
                <c:formatCode>General</c:formatCode>
                <c:ptCount val="13"/>
                <c:pt idx="0">
                  <c:v>12</c:v>
                </c:pt>
                <c:pt idx="1">
                  <c:v>5</c:v>
                </c:pt>
                <c:pt idx="2">
                  <c:v>8</c:v>
                </c:pt>
                <c:pt idx="3">
                  <c:v>21</c:v>
                </c:pt>
                <c:pt idx="4">
                  <c:v>62</c:v>
                </c:pt>
                <c:pt idx="6">
                  <c:v>5</c:v>
                </c:pt>
                <c:pt idx="7">
                  <c:v>11</c:v>
                </c:pt>
                <c:pt idx="9">
                  <c:v>2</c:v>
                </c:pt>
                <c:pt idx="11">
                  <c:v>2</c:v>
                </c:pt>
                <c:pt idx="12">
                  <c:v>1</c:v>
                </c:pt>
              </c:numCache>
            </c:numRef>
          </c:val>
        </c:ser>
        <c:ser>
          <c:idx val="4"/>
          <c:order val="4"/>
          <c:tx>
            <c:strRef>
              <c:f>'Q.12 Situer les options'!$F$1</c:f>
              <c:strCache>
                <c:ptCount val="1"/>
                <c:pt idx="0">
                  <c:v>Computer Sciences</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options'!$F$2:$F$14</c:f>
              <c:numCache>
                <c:formatCode>General</c:formatCode>
                <c:ptCount val="13"/>
                <c:pt idx="0">
                  <c:v>39</c:v>
                </c:pt>
                <c:pt idx="1">
                  <c:v>8</c:v>
                </c:pt>
                <c:pt idx="2">
                  <c:v>7</c:v>
                </c:pt>
                <c:pt idx="4">
                  <c:v>11</c:v>
                </c:pt>
                <c:pt idx="6">
                  <c:v>66</c:v>
                </c:pt>
                <c:pt idx="7">
                  <c:v>49</c:v>
                </c:pt>
                <c:pt idx="9">
                  <c:v>55</c:v>
                </c:pt>
              </c:numCache>
            </c:numRef>
          </c:val>
        </c:ser>
        <c:ser>
          <c:idx val="5"/>
          <c:order val="5"/>
          <c:tx>
            <c:strRef>
              <c:f>'Q.12 Situer les options'!$G$1</c:f>
              <c:strCache>
                <c:ptCount val="1"/>
                <c:pt idx="0">
                  <c:v>Data Sciences</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options'!$G$2:$G$14</c:f>
              <c:numCache>
                <c:formatCode>General</c:formatCode>
                <c:ptCount val="13"/>
                <c:pt idx="0">
                  <c:v>5</c:v>
                </c:pt>
                <c:pt idx="1">
                  <c:v>9</c:v>
                </c:pt>
                <c:pt idx="2">
                  <c:v>4</c:v>
                </c:pt>
                <c:pt idx="3">
                  <c:v>2</c:v>
                </c:pt>
                <c:pt idx="4">
                  <c:v>15</c:v>
                </c:pt>
                <c:pt idx="6">
                  <c:v>36</c:v>
                </c:pt>
                <c:pt idx="7">
                  <c:v>14</c:v>
                </c:pt>
                <c:pt idx="9">
                  <c:v>30</c:v>
                </c:pt>
                <c:pt idx="11">
                  <c:v>3</c:v>
                </c:pt>
                <c:pt idx="12">
                  <c:v>2</c:v>
                </c:pt>
              </c:numCache>
            </c:numRef>
          </c:val>
        </c:ser>
        <c:ser>
          <c:idx val="6"/>
          <c:order val="6"/>
          <c:tx>
            <c:strRef>
              <c:f>'Q.12 Situer les options'!$H$1</c:f>
              <c:strCache>
                <c:ptCount val="1"/>
                <c:pt idx="0">
                  <c:v>Energy &amp; Environment</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options'!$H$2:$H$14</c:f>
              <c:numCache>
                <c:formatCode>General</c:formatCode>
                <c:ptCount val="13"/>
                <c:pt idx="0">
                  <c:v>3</c:v>
                </c:pt>
                <c:pt idx="1">
                  <c:v>10</c:v>
                </c:pt>
                <c:pt idx="2">
                  <c:v>5</c:v>
                </c:pt>
                <c:pt idx="3">
                  <c:v>9</c:v>
                </c:pt>
                <c:pt idx="4">
                  <c:v>1</c:v>
                </c:pt>
                <c:pt idx="6">
                  <c:v>2</c:v>
                </c:pt>
                <c:pt idx="7">
                  <c:v>3</c:v>
                </c:pt>
                <c:pt idx="9">
                  <c:v>1</c:v>
                </c:pt>
                <c:pt idx="11">
                  <c:v>43</c:v>
                </c:pt>
                <c:pt idx="12">
                  <c:v>48</c:v>
                </c:pt>
              </c:numCache>
            </c:numRef>
          </c:val>
        </c:ser>
        <c:ser>
          <c:idx val="7"/>
          <c:order val="7"/>
          <c:tx>
            <c:strRef>
              <c:f>'Q.12 Situer les options'!$I$1</c:f>
              <c:strCache>
                <c:ptCount val="1"/>
                <c:pt idx="0">
                  <c:v>Nulle part</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options'!$I$2:$I$14</c:f>
              <c:numCache>
                <c:formatCode>General</c:formatCode>
                <c:ptCount val="13"/>
                <c:pt idx="0">
                  <c:v>4</c:v>
                </c:pt>
                <c:pt idx="1">
                  <c:v>9</c:v>
                </c:pt>
                <c:pt idx="3">
                  <c:v>7</c:v>
                </c:pt>
                <c:pt idx="7">
                  <c:v>5</c:v>
                </c:pt>
                <c:pt idx="9">
                  <c:v>6</c:v>
                </c:pt>
                <c:pt idx="11">
                  <c:v>3</c:v>
                </c:pt>
                <c:pt idx="12">
                  <c:v>4</c:v>
                </c:pt>
              </c:numCache>
            </c:numRef>
          </c:val>
        </c:ser>
        <c:ser>
          <c:idx val="8"/>
          <c:order val="8"/>
          <c:tx>
            <c:strRef>
              <c:f>'Q.12 Situer les options'!$J$1</c:f>
              <c:strCache>
                <c:ptCount val="1"/>
                <c:pt idx="0">
                  <c:v>Pas d’avis</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65000"/>
                        <a:lumOff val="3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'Q.12 Situer les options'!$A$2:$A$14</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options'!$J$2:$J$14</c:f>
              <c:numCache>
                <c:formatCode>General</c:formatCode>
                <c:ptCount val="13"/>
                <c:pt idx="0">
                  <c:v>20</c:v>
                </c:pt>
                <c:pt idx="1">
                  <c:v>32</c:v>
                </c:pt>
                <c:pt idx="2">
                  <c:v>23</c:v>
                </c:pt>
                <c:pt idx="3">
                  <c:v>34</c:v>
                </c:pt>
                <c:pt idx="4">
                  <c:v>23</c:v>
                </c:pt>
                <c:pt idx="6">
                  <c:v>17</c:v>
                </c:pt>
                <c:pt idx="7">
                  <c:v>21</c:v>
                </c:pt>
                <c:pt idx="9">
                  <c:v>20</c:v>
                </c:pt>
                <c:pt idx="11">
                  <c:v>25</c:v>
                </c:pt>
                <c:pt idx="12">
                  <c:v>24</c:v>
                </c:pt>
              </c:numCache>
            </c:numRef>
          </c:val>
        </c:ser>
        <c:dLbls>
          <c:dLblPos val="ctr"/>
          <c:showLegendKey val="0"/>
          <c:showVal val="1"/>
          <c:showCatName val="0"/>
          <c:showSerName val="0"/>
          <c:showPercent val="0"/>
          <c:showBubbleSize val="0"/>
        </c:dLbls>
        <c:gapWidth val="150"/>
        <c:overlap val="100"/>
        <c:axId val="379618320"/>
        <c:axId val="379618712"/>
      </c:barChart>
      <c:catAx>
        <c:axId val="3796183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79618712"/>
        <c:crosses val="autoZero"/>
        <c:auto val="1"/>
        <c:lblAlgn val="ctr"/>
        <c:lblOffset val="100"/>
        <c:noMultiLvlLbl val="0"/>
      </c:catAx>
      <c:valAx>
        <c:axId val="37961871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79618320"/>
        <c:crosses val="autoZero"/>
        <c:crossBetween val="between"/>
      </c:valAx>
      <c:spPr>
        <a:noFill/>
        <a:ln>
          <a:noFill/>
        </a:ln>
        <a:effectLst/>
      </c:spPr>
    </c:plotArea>
    <c:legend>
      <c:legendPos val="r"/>
      <c:legendEntry>
        <c:idx val="7"/>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Entry>
      <c:legendEntry>
        <c:idx val="8"/>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Entry>
      <c:layout>
        <c:manualLayout>
          <c:xMode val="edge"/>
          <c:yMode val="edge"/>
          <c:x val="0.82599811794611999"/>
          <c:y val="0.12293406078569885"/>
          <c:w val="0.1691476813483517"/>
          <c:h val="0.74463961551441871"/>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options'!$N$17</c:f>
              <c:strCache>
                <c:ptCount val="1"/>
                <c:pt idx="0">
                  <c:v>Electrical Engineering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options'!$N$18:$N$30</c:f>
              <c:numCache>
                <c:formatCode>0.0%</c:formatCode>
                <c:ptCount val="13"/>
                <c:pt idx="0">
                  <c:v>0.51162790697674421</c:v>
                </c:pt>
                <c:pt idx="1">
                  <c:v>0.13953488372093023</c:v>
                </c:pt>
                <c:pt idx="2">
                  <c:v>0.26744186046511625</c:v>
                </c:pt>
                <c:pt idx="3">
                  <c:v>0.11627906976744186</c:v>
                </c:pt>
                <c:pt idx="4">
                  <c:v>0.13953488372093023</c:v>
                </c:pt>
                <c:pt idx="5">
                  <c:v>0</c:v>
                </c:pt>
                <c:pt idx="6">
                  <c:v>2.3255813953488372E-2</c:v>
                </c:pt>
                <c:pt idx="7">
                  <c:v>0.41860465116279072</c:v>
                </c:pt>
                <c:pt idx="9">
                  <c:v>0.19767441860465115</c:v>
                </c:pt>
                <c:pt idx="10">
                  <c:v>0</c:v>
                </c:pt>
                <c:pt idx="11">
                  <c:v>0.56976744186046513</c:v>
                </c:pt>
                <c:pt idx="12">
                  <c:v>4.6511627906976744E-2</c:v>
                </c:pt>
              </c:numCache>
            </c:numRef>
          </c:val>
        </c:ser>
        <c:ser>
          <c:idx val="1"/>
          <c:order val="1"/>
          <c:tx>
            <c:strRef>
              <c:f>'Q.12 Situer les options'!$O$17</c:f>
              <c:strCache>
                <c:ptCount val="1"/>
                <c:pt idx="0">
                  <c:v>Electrical EngineeringNon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options'!$O$18:$O$30</c:f>
              <c:numCache>
                <c:formatCode>0.0%</c:formatCode>
                <c:ptCount val="13"/>
                <c:pt idx="0">
                  <c:v>0.48837209302325579</c:v>
                </c:pt>
                <c:pt idx="1">
                  <c:v>0.86046511627906974</c:v>
                </c:pt>
                <c:pt idx="2">
                  <c:v>0.73255813953488369</c:v>
                </c:pt>
                <c:pt idx="3">
                  <c:v>0.88372093023255816</c:v>
                </c:pt>
                <c:pt idx="4">
                  <c:v>0.86046511627906974</c:v>
                </c:pt>
                <c:pt idx="5">
                  <c:v>1</c:v>
                </c:pt>
                <c:pt idx="6">
                  <c:v>0.97674418604651159</c:v>
                </c:pt>
                <c:pt idx="7">
                  <c:v>0.58139534883720934</c:v>
                </c:pt>
                <c:pt idx="9">
                  <c:v>0.80232558139534882</c:v>
                </c:pt>
                <c:pt idx="10">
                  <c:v>1</c:v>
                </c:pt>
                <c:pt idx="11">
                  <c:v>0.43023255813953487</c:v>
                </c:pt>
                <c:pt idx="12">
                  <c:v>0.95348837209302328</c:v>
                </c:pt>
              </c:numCache>
            </c:numRef>
          </c:val>
        </c:ser>
        <c:dLbls>
          <c:showLegendKey val="0"/>
          <c:showVal val="0"/>
          <c:showCatName val="0"/>
          <c:showSerName val="0"/>
          <c:showPercent val="0"/>
          <c:showBubbleSize val="0"/>
        </c:dLbls>
        <c:gapWidth val="150"/>
        <c:overlap val="100"/>
        <c:axId val="379755544"/>
        <c:axId val="379755936"/>
      </c:barChart>
      <c:catAx>
        <c:axId val="3797555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755936"/>
        <c:crosses val="autoZero"/>
        <c:auto val="1"/>
        <c:lblAlgn val="ctr"/>
        <c:lblOffset val="100"/>
        <c:noMultiLvlLbl val="0"/>
      </c:catAx>
      <c:valAx>
        <c:axId val="37975593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7555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options'!$P$17</c:f>
              <c:strCache>
                <c:ptCount val="1"/>
                <c:pt idx="0">
                  <c:v>Mechanical Engineering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options'!$P$18:$P$30</c:f>
              <c:numCache>
                <c:formatCode>0.0%</c:formatCode>
                <c:ptCount val="13"/>
                <c:pt idx="0">
                  <c:v>4.6511627906976744E-2</c:v>
                </c:pt>
                <c:pt idx="1">
                  <c:v>0.43023255813953487</c:v>
                </c:pt>
                <c:pt idx="2">
                  <c:v>0.33720930232558138</c:v>
                </c:pt>
                <c:pt idx="3">
                  <c:v>0.37209302325581395</c:v>
                </c:pt>
                <c:pt idx="4">
                  <c:v>0.12790697674418605</c:v>
                </c:pt>
                <c:pt idx="5">
                  <c:v>0</c:v>
                </c:pt>
                <c:pt idx="6">
                  <c:v>2.3255813953488372E-2</c:v>
                </c:pt>
                <c:pt idx="7">
                  <c:v>8.1395348837209308E-2</c:v>
                </c:pt>
                <c:pt idx="9">
                  <c:v>0</c:v>
                </c:pt>
                <c:pt idx="10">
                  <c:v>0</c:v>
                </c:pt>
                <c:pt idx="11">
                  <c:v>3.4883720930232558E-2</c:v>
                </c:pt>
                <c:pt idx="12">
                  <c:v>0.37209302325581395</c:v>
                </c:pt>
              </c:numCache>
            </c:numRef>
          </c:val>
        </c:ser>
        <c:ser>
          <c:idx val="1"/>
          <c:order val="1"/>
          <c:tx>
            <c:strRef>
              <c:f>'Q.12 Situer les options'!$Q$17</c:f>
              <c:strCache>
                <c:ptCount val="1"/>
                <c:pt idx="0">
                  <c:v>Mechanical Engineering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options'!$Q$18:$Q$30</c:f>
              <c:numCache>
                <c:formatCode>0.0%</c:formatCode>
                <c:ptCount val="13"/>
                <c:pt idx="0">
                  <c:v>0.95348837209302328</c:v>
                </c:pt>
                <c:pt idx="1">
                  <c:v>0.56976744186046513</c:v>
                </c:pt>
                <c:pt idx="2">
                  <c:v>0.66279069767441856</c:v>
                </c:pt>
                <c:pt idx="3">
                  <c:v>0.62790697674418605</c:v>
                </c:pt>
                <c:pt idx="4">
                  <c:v>0.87209302325581395</c:v>
                </c:pt>
                <c:pt idx="5">
                  <c:v>1</c:v>
                </c:pt>
                <c:pt idx="6">
                  <c:v>0.97674418604651159</c:v>
                </c:pt>
                <c:pt idx="7">
                  <c:v>0.91860465116279066</c:v>
                </c:pt>
                <c:pt idx="9">
                  <c:v>1</c:v>
                </c:pt>
                <c:pt idx="10">
                  <c:v>1</c:v>
                </c:pt>
                <c:pt idx="11">
                  <c:v>0.96511627906976749</c:v>
                </c:pt>
                <c:pt idx="12">
                  <c:v>0.62790697674418605</c:v>
                </c:pt>
              </c:numCache>
            </c:numRef>
          </c:val>
        </c:ser>
        <c:dLbls>
          <c:showLegendKey val="0"/>
          <c:showVal val="0"/>
          <c:showCatName val="0"/>
          <c:showSerName val="0"/>
          <c:showPercent val="0"/>
          <c:showBubbleSize val="0"/>
        </c:dLbls>
        <c:gapWidth val="150"/>
        <c:overlap val="100"/>
        <c:axId val="379757112"/>
        <c:axId val="379757504"/>
      </c:barChart>
      <c:catAx>
        <c:axId val="3797571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757504"/>
        <c:crosses val="autoZero"/>
        <c:auto val="1"/>
        <c:lblAlgn val="ctr"/>
        <c:lblOffset val="100"/>
        <c:noMultiLvlLbl val="0"/>
      </c:catAx>
      <c:valAx>
        <c:axId val="37975750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7571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options'!$R$17</c:f>
              <c:strCache>
                <c:ptCount val="1"/>
                <c:pt idx="0">
                  <c:v>Mechatronics &amp; Automation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options'!$R$18:$R$30</c:f>
              <c:numCache>
                <c:formatCode>0.0%</c:formatCode>
                <c:ptCount val="13"/>
                <c:pt idx="0">
                  <c:v>0.31395348837209303</c:v>
                </c:pt>
                <c:pt idx="1">
                  <c:v>0.38372093023255816</c:v>
                </c:pt>
                <c:pt idx="2">
                  <c:v>0.69767441860465118</c:v>
                </c:pt>
                <c:pt idx="3">
                  <c:v>0.11627906976744186</c:v>
                </c:pt>
                <c:pt idx="4">
                  <c:v>8.1395348837209308E-2</c:v>
                </c:pt>
                <c:pt idx="5">
                  <c:v>0</c:v>
                </c:pt>
                <c:pt idx="6">
                  <c:v>5.8139534883720929E-2</c:v>
                </c:pt>
                <c:pt idx="7">
                  <c:v>0.23255813953488372</c:v>
                </c:pt>
                <c:pt idx="9">
                  <c:v>3.4883720930232558E-2</c:v>
                </c:pt>
                <c:pt idx="10">
                  <c:v>0</c:v>
                </c:pt>
                <c:pt idx="11">
                  <c:v>4.6511627906976744E-2</c:v>
                </c:pt>
                <c:pt idx="12">
                  <c:v>4.6511627906976744E-2</c:v>
                </c:pt>
              </c:numCache>
            </c:numRef>
          </c:val>
        </c:ser>
        <c:ser>
          <c:idx val="1"/>
          <c:order val="1"/>
          <c:tx>
            <c:strRef>
              <c:f>'Q.12 Situer les options'!$S$17</c:f>
              <c:strCache>
                <c:ptCount val="1"/>
                <c:pt idx="0">
                  <c:v>Mechatronics &amp; Automation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options'!$S$18:$S$30</c:f>
              <c:numCache>
                <c:formatCode>0.0%</c:formatCode>
                <c:ptCount val="13"/>
                <c:pt idx="0">
                  <c:v>0.68604651162790697</c:v>
                </c:pt>
                <c:pt idx="1">
                  <c:v>0.61627906976744184</c:v>
                </c:pt>
                <c:pt idx="2">
                  <c:v>0.30232558139534882</c:v>
                </c:pt>
                <c:pt idx="3">
                  <c:v>0.88372093023255816</c:v>
                </c:pt>
                <c:pt idx="4">
                  <c:v>0.91860465116279066</c:v>
                </c:pt>
                <c:pt idx="5">
                  <c:v>1</c:v>
                </c:pt>
                <c:pt idx="6">
                  <c:v>0.94186046511627908</c:v>
                </c:pt>
                <c:pt idx="7">
                  <c:v>0.76744186046511631</c:v>
                </c:pt>
                <c:pt idx="9">
                  <c:v>0.96511627906976749</c:v>
                </c:pt>
                <c:pt idx="10">
                  <c:v>1</c:v>
                </c:pt>
                <c:pt idx="11">
                  <c:v>0.95348837209302328</c:v>
                </c:pt>
                <c:pt idx="12">
                  <c:v>0.95348837209302328</c:v>
                </c:pt>
              </c:numCache>
            </c:numRef>
          </c:val>
        </c:ser>
        <c:dLbls>
          <c:showLegendKey val="0"/>
          <c:showVal val="0"/>
          <c:showCatName val="0"/>
          <c:showSerName val="0"/>
          <c:showPercent val="0"/>
          <c:showBubbleSize val="0"/>
        </c:dLbls>
        <c:gapWidth val="150"/>
        <c:overlap val="100"/>
        <c:axId val="379758680"/>
        <c:axId val="379865744"/>
      </c:barChart>
      <c:catAx>
        <c:axId val="3797586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865744"/>
        <c:crosses val="autoZero"/>
        <c:auto val="1"/>
        <c:lblAlgn val="ctr"/>
        <c:lblOffset val="100"/>
        <c:noMultiLvlLbl val="0"/>
      </c:catAx>
      <c:valAx>
        <c:axId val="37986574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7586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options'!$T$17</c:f>
              <c:strCache>
                <c:ptCount val="1"/>
                <c:pt idx="0">
                  <c:v>Medical Technologies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options'!$T$18:$T$30</c:f>
              <c:numCache>
                <c:formatCode>0.0%</c:formatCode>
                <c:ptCount val="13"/>
                <c:pt idx="0">
                  <c:v>0.13953488372093023</c:v>
                </c:pt>
                <c:pt idx="1">
                  <c:v>5.8139534883720929E-2</c:v>
                </c:pt>
                <c:pt idx="2">
                  <c:v>9.3023255813953487E-2</c:v>
                </c:pt>
                <c:pt idx="3">
                  <c:v>0.2441860465116279</c:v>
                </c:pt>
                <c:pt idx="4">
                  <c:v>0.72093023255813948</c:v>
                </c:pt>
                <c:pt idx="5">
                  <c:v>0</c:v>
                </c:pt>
                <c:pt idx="6">
                  <c:v>5.8139534883720929E-2</c:v>
                </c:pt>
                <c:pt idx="7">
                  <c:v>0.12790697674418605</c:v>
                </c:pt>
                <c:pt idx="9">
                  <c:v>2.3255813953488372E-2</c:v>
                </c:pt>
                <c:pt idx="10">
                  <c:v>0</c:v>
                </c:pt>
                <c:pt idx="11">
                  <c:v>2.3255813953488372E-2</c:v>
                </c:pt>
                <c:pt idx="12">
                  <c:v>1.1627906976744186E-2</c:v>
                </c:pt>
              </c:numCache>
            </c:numRef>
          </c:val>
        </c:ser>
        <c:ser>
          <c:idx val="1"/>
          <c:order val="1"/>
          <c:tx>
            <c:strRef>
              <c:f>'Q.12 Situer les options'!$U$17</c:f>
              <c:strCache>
                <c:ptCount val="1"/>
                <c:pt idx="0">
                  <c:v>Medical Technologies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options'!$U$18:$U$30</c:f>
              <c:numCache>
                <c:formatCode>0.0%</c:formatCode>
                <c:ptCount val="13"/>
                <c:pt idx="0">
                  <c:v>0.86046511627906974</c:v>
                </c:pt>
                <c:pt idx="1">
                  <c:v>0.94186046511627908</c:v>
                </c:pt>
                <c:pt idx="2">
                  <c:v>0.90697674418604646</c:v>
                </c:pt>
                <c:pt idx="3">
                  <c:v>0.7558139534883721</c:v>
                </c:pt>
                <c:pt idx="4">
                  <c:v>0.27906976744186046</c:v>
                </c:pt>
                <c:pt idx="5">
                  <c:v>1</c:v>
                </c:pt>
                <c:pt idx="6">
                  <c:v>0.94186046511627908</c:v>
                </c:pt>
                <c:pt idx="7">
                  <c:v>0.87209302325581395</c:v>
                </c:pt>
                <c:pt idx="9">
                  <c:v>0.97674418604651159</c:v>
                </c:pt>
                <c:pt idx="10">
                  <c:v>1</c:v>
                </c:pt>
                <c:pt idx="11">
                  <c:v>0.97674418604651159</c:v>
                </c:pt>
                <c:pt idx="12">
                  <c:v>0.98837209302325579</c:v>
                </c:pt>
              </c:numCache>
            </c:numRef>
          </c:val>
        </c:ser>
        <c:dLbls>
          <c:showLegendKey val="0"/>
          <c:showVal val="0"/>
          <c:showCatName val="0"/>
          <c:showSerName val="0"/>
          <c:showPercent val="0"/>
          <c:showBubbleSize val="0"/>
        </c:dLbls>
        <c:gapWidth val="150"/>
        <c:overlap val="100"/>
        <c:axId val="379866920"/>
        <c:axId val="379867312"/>
      </c:barChart>
      <c:catAx>
        <c:axId val="3798669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867312"/>
        <c:crosses val="autoZero"/>
        <c:auto val="1"/>
        <c:lblAlgn val="ctr"/>
        <c:lblOffset val="100"/>
        <c:noMultiLvlLbl val="0"/>
      </c:catAx>
      <c:valAx>
        <c:axId val="37986731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8669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options'!$V$17</c:f>
              <c:strCache>
                <c:ptCount val="1"/>
                <c:pt idx="0">
                  <c:v>Computer Sciences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options'!$V$18:$V$30</c:f>
              <c:numCache>
                <c:formatCode>0.0%</c:formatCode>
                <c:ptCount val="13"/>
                <c:pt idx="0">
                  <c:v>0.45348837209302323</c:v>
                </c:pt>
                <c:pt idx="1">
                  <c:v>9.3023255813953487E-2</c:v>
                </c:pt>
                <c:pt idx="2">
                  <c:v>8.1395348837209308E-2</c:v>
                </c:pt>
                <c:pt idx="3">
                  <c:v>0</c:v>
                </c:pt>
                <c:pt idx="4">
                  <c:v>0.12790697674418605</c:v>
                </c:pt>
                <c:pt idx="5">
                  <c:v>0</c:v>
                </c:pt>
                <c:pt idx="6">
                  <c:v>0.76744186046511631</c:v>
                </c:pt>
                <c:pt idx="7">
                  <c:v>0.56976744186046513</c:v>
                </c:pt>
                <c:pt idx="9">
                  <c:v>0.63953488372093026</c:v>
                </c:pt>
                <c:pt idx="10">
                  <c:v>0</c:v>
                </c:pt>
                <c:pt idx="11">
                  <c:v>0</c:v>
                </c:pt>
                <c:pt idx="12">
                  <c:v>0</c:v>
                </c:pt>
              </c:numCache>
            </c:numRef>
          </c:val>
        </c:ser>
        <c:ser>
          <c:idx val="1"/>
          <c:order val="1"/>
          <c:tx>
            <c:strRef>
              <c:f>'Q.12 Situer les options'!$W$17</c:f>
              <c:strCache>
                <c:ptCount val="1"/>
                <c:pt idx="0">
                  <c:v>Computer Sciences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options'!$W$18:$W$30</c:f>
              <c:numCache>
                <c:formatCode>0.0%</c:formatCode>
                <c:ptCount val="13"/>
                <c:pt idx="0">
                  <c:v>0.54651162790697672</c:v>
                </c:pt>
                <c:pt idx="1">
                  <c:v>0.90697674418604646</c:v>
                </c:pt>
                <c:pt idx="2">
                  <c:v>0.91860465116279066</c:v>
                </c:pt>
                <c:pt idx="3">
                  <c:v>1</c:v>
                </c:pt>
                <c:pt idx="4">
                  <c:v>0.87209302325581395</c:v>
                </c:pt>
                <c:pt idx="5">
                  <c:v>1</c:v>
                </c:pt>
                <c:pt idx="6">
                  <c:v>0.23255813953488372</c:v>
                </c:pt>
                <c:pt idx="7">
                  <c:v>0.43023255813953487</c:v>
                </c:pt>
                <c:pt idx="9">
                  <c:v>0.36046511627906974</c:v>
                </c:pt>
                <c:pt idx="10">
                  <c:v>1</c:v>
                </c:pt>
                <c:pt idx="11">
                  <c:v>1</c:v>
                </c:pt>
                <c:pt idx="12">
                  <c:v>1</c:v>
                </c:pt>
              </c:numCache>
            </c:numRef>
          </c:val>
        </c:ser>
        <c:dLbls>
          <c:showLegendKey val="0"/>
          <c:showVal val="0"/>
          <c:showCatName val="0"/>
          <c:showSerName val="0"/>
          <c:showPercent val="0"/>
          <c:showBubbleSize val="0"/>
        </c:dLbls>
        <c:gapWidth val="150"/>
        <c:overlap val="100"/>
        <c:axId val="379868488"/>
        <c:axId val="379868880"/>
      </c:barChart>
      <c:catAx>
        <c:axId val="3798684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868880"/>
        <c:crosses val="autoZero"/>
        <c:auto val="1"/>
        <c:lblAlgn val="ctr"/>
        <c:lblOffset val="100"/>
        <c:noMultiLvlLbl val="0"/>
      </c:catAx>
      <c:valAx>
        <c:axId val="3798688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8684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options'!$X$17</c:f>
              <c:strCache>
                <c:ptCount val="1"/>
                <c:pt idx="0">
                  <c:v>Data Sciences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options'!$X$18:$X$30</c:f>
              <c:numCache>
                <c:formatCode>0.0%</c:formatCode>
                <c:ptCount val="13"/>
                <c:pt idx="0">
                  <c:v>5.8139534883720929E-2</c:v>
                </c:pt>
                <c:pt idx="1">
                  <c:v>0.10465116279069768</c:v>
                </c:pt>
                <c:pt idx="2">
                  <c:v>4.6511627906976744E-2</c:v>
                </c:pt>
                <c:pt idx="3">
                  <c:v>2.3255813953488372E-2</c:v>
                </c:pt>
                <c:pt idx="4">
                  <c:v>0.1744186046511628</c:v>
                </c:pt>
                <c:pt idx="5">
                  <c:v>0</c:v>
                </c:pt>
                <c:pt idx="6">
                  <c:v>0.41860465116279072</c:v>
                </c:pt>
                <c:pt idx="7">
                  <c:v>0.16279069767441862</c:v>
                </c:pt>
                <c:pt idx="9">
                  <c:v>0.34883720930232559</c:v>
                </c:pt>
                <c:pt idx="10">
                  <c:v>0</c:v>
                </c:pt>
                <c:pt idx="11">
                  <c:v>3.4883720930232558E-2</c:v>
                </c:pt>
                <c:pt idx="12">
                  <c:v>2.3255813953488372E-2</c:v>
                </c:pt>
              </c:numCache>
            </c:numRef>
          </c:val>
        </c:ser>
        <c:ser>
          <c:idx val="1"/>
          <c:order val="1"/>
          <c:tx>
            <c:strRef>
              <c:f>'Q.12 Situer les options'!$Y$17</c:f>
              <c:strCache>
                <c:ptCount val="1"/>
                <c:pt idx="0">
                  <c:v>Data Sciences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options'!$Y$18:$Y$30</c:f>
              <c:numCache>
                <c:formatCode>0.0%</c:formatCode>
                <c:ptCount val="13"/>
                <c:pt idx="0">
                  <c:v>0.94186046511627908</c:v>
                </c:pt>
                <c:pt idx="1">
                  <c:v>0.89534883720930236</c:v>
                </c:pt>
                <c:pt idx="2">
                  <c:v>0.95348837209302328</c:v>
                </c:pt>
                <c:pt idx="3">
                  <c:v>0.97674418604651159</c:v>
                </c:pt>
                <c:pt idx="4">
                  <c:v>0.82558139534883723</c:v>
                </c:pt>
                <c:pt idx="5">
                  <c:v>1</c:v>
                </c:pt>
                <c:pt idx="6">
                  <c:v>0.58139534883720934</c:v>
                </c:pt>
                <c:pt idx="7">
                  <c:v>0.83720930232558144</c:v>
                </c:pt>
                <c:pt idx="9">
                  <c:v>0.65116279069767447</c:v>
                </c:pt>
                <c:pt idx="10">
                  <c:v>1</c:v>
                </c:pt>
                <c:pt idx="11">
                  <c:v>0.96511627906976749</c:v>
                </c:pt>
                <c:pt idx="12">
                  <c:v>0.97674418604651159</c:v>
                </c:pt>
              </c:numCache>
            </c:numRef>
          </c:val>
        </c:ser>
        <c:dLbls>
          <c:showLegendKey val="0"/>
          <c:showVal val="0"/>
          <c:showCatName val="0"/>
          <c:showSerName val="0"/>
          <c:showPercent val="0"/>
          <c:showBubbleSize val="0"/>
        </c:dLbls>
        <c:gapWidth val="150"/>
        <c:overlap val="100"/>
        <c:axId val="380295200"/>
        <c:axId val="380295592"/>
      </c:barChart>
      <c:catAx>
        <c:axId val="3802952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80295592"/>
        <c:crosses val="autoZero"/>
        <c:auto val="1"/>
        <c:lblAlgn val="ctr"/>
        <c:lblOffset val="100"/>
        <c:noMultiLvlLbl val="0"/>
      </c:catAx>
      <c:valAx>
        <c:axId val="38029559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8029520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options'!$Z$17</c:f>
              <c:strCache>
                <c:ptCount val="1"/>
                <c:pt idx="0">
                  <c:v>Energy &amp; Environment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options'!$Z$18:$Z$30</c:f>
              <c:numCache>
                <c:formatCode>0.0%</c:formatCode>
                <c:ptCount val="13"/>
                <c:pt idx="0">
                  <c:v>3.4883720930232558E-2</c:v>
                </c:pt>
                <c:pt idx="1">
                  <c:v>0.11627906976744186</c:v>
                </c:pt>
                <c:pt idx="2">
                  <c:v>5.8139534883720929E-2</c:v>
                </c:pt>
                <c:pt idx="3">
                  <c:v>0.10465116279069768</c:v>
                </c:pt>
                <c:pt idx="4">
                  <c:v>1.1627906976744186E-2</c:v>
                </c:pt>
                <c:pt idx="5">
                  <c:v>0</c:v>
                </c:pt>
                <c:pt idx="6">
                  <c:v>2.3255813953488372E-2</c:v>
                </c:pt>
                <c:pt idx="7">
                  <c:v>3.4883720930232558E-2</c:v>
                </c:pt>
                <c:pt idx="9">
                  <c:v>1.1627906976744186E-2</c:v>
                </c:pt>
                <c:pt idx="10">
                  <c:v>0</c:v>
                </c:pt>
                <c:pt idx="11">
                  <c:v>0.5</c:v>
                </c:pt>
                <c:pt idx="12">
                  <c:v>0.55813953488372092</c:v>
                </c:pt>
              </c:numCache>
            </c:numRef>
          </c:val>
        </c:ser>
        <c:ser>
          <c:idx val="1"/>
          <c:order val="1"/>
          <c:tx>
            <c:strRef>
              <c:f>'Q.12 Situer les options'!$AA$17</c:f>
              <c:strCache>
                <c:ptCount val="1"/>
                <c:pt idx="0">
                  <c:v>Energy &amp; Environment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options'!$AA$18:$AA$30</c:f>
              <c:numCache>
                <c:formatCode>0.0%</c:formatCode>
                <c:ptCount val="13"/>
                <c:pt idx="0">
                  <c:v>0.96511627906976749</c:v>
                </c:pt>
                <c:pt idx="1">
                  <c:v>0.88372093023255816</c:v>
                </c:pt>
                <c:pt idx="2">
                  <c:v>0.94186046511627908</c:v>
                </c:pt>
                <c:pt idx="3">
                  <c:v>0.89534883720930236</c:v>
                </c:pt>
                <c:pt idx="4">
                  <c:v>0.98837209302325579</c:v>
                </c:pt>
                <c:pt idx="5">
                  <c:v>1</c:v>
                </c:pt>
                <c:pt idx="6">
                  <c:v>0.97674418604651159</c:v>
                </c:pt>
                <c:pt idx="7">
                  <c:v>0.96511627906976749</c:v>
                </c:pt>
                <c:pt idx="9">
                  <c:v>0.98837209302325579</c:v>
                </c:pt>
                <c:pt idx="10">
                  <c:v>1</c:v>
                </c:pt>
                <c:pt idx="11">
                  <c:v>0.5</c:v>
                </c:pt>
                <c:pt idx="12">
                  <c:v>0.44186046511627908</c:v>
                </c:pt>
              </c:numCache>
            </c:numRef>
          </c:val>
        </c:ser>
        <c:dLbls>
          <c:showLegendKey val="0"/>
          <c:showVal val="0"/>
          <c:showCatName val="0"/>
          <c:showSerName val="0"/>
          <c:showPercent val="0"/>
          <c:showBubbleSize val="0"/>
        </c:dLbls>
        <c:gapWidth val="150"/>
        <c:overlap val="100"/>
        <c:axId val="380296768"/>
        <c:axId val="380297160"/>
      </c:barChart>
      <c:catAx>
        <c:axId val="380296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80297160"/>
        <c:crosses val="autoZero"/>
        <c:auto val="1"/>
        <c:lblAlgn val="ctr"/>
        <c:lblOffset val="100"/>
        <c:noMultiLvlLbl val="0"/>
      </c:catAx>
      <c:valAx>
        <c:axId val="38029716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802967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par option en n</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clustered"/>
        <c:varyColors val="0"/>
        <c:ser>
          <c:idx val="0"/>
          <c:order val="0"/>
          <c:spPr>
            <a:solidFill>
              <a:schemeClr val="accent1"/>
            </a:solidFill>
            <a:ln>
              <a:noFill/>
            </a:ln>
            <a:effectLst/>
          </c:spPr>
          <c:invertIfNegative val="0"/>
          <c:dPt>
            <c:idx val="6"/>
            <c:invertIfNegative val="0"/>
            <c:bubble3D val="0"/>
            <c:spPr>
              <a:solidFill>
                <a:srgbClr val="9BBB59"/>
              </a:solidFill>
              <a:ln>
                <a:noFill/>
              </a:ln>
              <a:effectLst/>
            </c:spPr>
          </c:dPt>
          <c:dPt>
            <c:idx val="7"/>
            <c:invertIfNegative val="0"/>
            <c:bubble3D val="0"/>
            <c:spPr>
              <a:solidFill>
                <a:srgbClr val="9BBB59"/>
              </a:solidFill>
              <a:ln>
                <a:noFill/>
              </a:ln>
              <a:effectLst/>
            </c:spPr>
          </c:dPt>
          <c:dPt>
            <c:idx val="8"/>
            <c:invertIfNegative val="0"/>
            <c:bubble3D val="0"/>
            <c:spPr>
              <a:solidFill>
                <a:srgbClr val="9BBB59"/>
              </a:solidFill>
              <a:ln>
                <a:noFill/>
              </a:ln>
              <a:effectLst/>
            </c:spPr>
          </c:dPt>
          <c:dPt>
            <c:idx val="9"/>
            <c:invertIfNegative val="0"/>
            <c:bubble3D val="0"/>
            <c:spPr>
              <a:solidFill>
                <a:srgbClr val="9BBB59"/>
              </a:solidFill>
              <a:ln>
                <a:noFill/>
              </a:ln>
              <a:effectLst/>
            </c:spPr>
          </c:dPt>
          <c:dPt>
            <c:idx val="11"/>
            <c:invertIfNegative val="0"/>
            <c:bubble3D val="0"/>
            <c:spPr>
              <a:solidFill>
                <a:srgbClr val="4BACC6"/>
              </a:solidFill>
              <a:ln>
                <a:noFill/>
              </a:ln>
              <a:effectLst/>
            </c:spPr>
          </c:dPt>
          <c:dPt>
            <c:idx val="12"/>
            <c:invertIfNegative val="0"/>
            <c:bubble3D val="0"/>
            <c:spPr>
              <a:solidFill>
                <a:srgbClr val="4BACC6"/>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 options'!$A$1:$A$13</c:f>
              <c:strCache>
                <c:ptCount val="13"/>
                <c:pt idx="0">
                  <c:v>Systèmes embarqués</c:v>
                </c:pt>
                <c:pt idx="1">
                  <c:v>Production et manufacturing </c:v>
                </c:pt>
                <c:pt idx="2">
                  <c:v>Mécatronique </c:v>
                </c:pt>
                <c:pt idx="3">
                  <c:v>Micro- et nanotechnologies et Matériaux innovants</c:v>
                </c:pt>
                <c:pt idx="4">
                  <c:v>Biomédical </c:v>
                </c:pt>
                <c:pt idx="6">
                  <c:v>Ingénierie logicielle</c:v>
                </c:pt>
                <c:pt idx="7">
                  <c:v>Systèmes embarqués et mobiles</c:v>
                </c:pt>
                <c:pt idx="8">
                  <c:v>Systèmes d’informations complexes </c:v>
                </c:pt>
                <c:pt idx="9">
                  <c:v>Réseaux de télécommunications et sécurité de l’information</c:v>
                </c:pt>
                <c:pt idx="11">
                  <c:v>Energie électrique </c:v>
                </c:pt>
                <c:pt idx="12">
                  <c:v>Energie thermique </c:v>
                </c:pt>
              </c:strCache>
            </c:strRef>
          </c:cat>
          <c:val>
            <c:numRef>
              <c:f>'Q.2 options'!$B$1:$B$13</c:f>
              <c:numCache>
                <c:formatCode>General</c:formatCode>
                <c:ptCount val="13"/>
                <c:pt idx="0">
                  <c:v>20</c:v>
                </c:pt>
                <c:pt idx="1">
                  <c:v>18</c:v>
                </c:pt>
                <c:pt idx="2">
                  <c:v>12</c:v>
                </c:pt>
                <c:pt idx="3">
                  <c:v>12</c:v>
                </c:pt>
                <c:pt idx="4">
                  <c:v>10</c:v>
                </c:pt>
                <c:pt idx="6">
                  <c:v>17</c:v>
                </c:pt>
                <c:pt idx="7">
                  <c:v>15</c:v>
                </c:pt>
                <c:pt idx="8">
                  <c:v>10</c:v>
                </c:pt>
                <c:pt idx="9">
                  <c:v>8</c:v>
                </c:pt>
                <c:pt idx="11">
                  <c:v>11</c:v>
                </c:pt>
                <c:pt idx="12">
                  <c:v>9</c:v>
                </c:pt>
              </c:numCache>
            </c:numRef>
          </c:val>
        </c:ser>
        <c:dLbls>
          <c:dLblPos val="outEnd"/>
          <c:showLegendKey val="0"/>
          <c:showVal val="1"/>
          <c:showCatName val="0"/>
          <c:showSerName val="0"/>
          <c:showPercent val="0"/>
          <c:showBubbleSize val="0"/>
        </c:dLbls>
        <c:gapWidth val="182"/>
        <c:axId val="378460432"/>
        <c:axId val="378460824"/>
      </c:barChart>
      <c:catAx>
        <c:axId val="3784604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78460824"/>
        <c:crosses val="autoZero"/>
        <c:auto val="1"/>
        <c:lblAlgn val="ctr"/>
        <c:lblOffset val="100"/>
        <c:noMultiLvlLbl val="0"/>
      </c:catAx>
      <c:valAx>
        <c:axId val="378460824"/>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78460432"/>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options'!$AB$17</c:f>
              <c:strCache>
                <c:ptCount val="1"/>
                <c:pt idx="0">
                  <c:v>Nulle part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options'!$AB$18:$AB$30</c:f>
              <c:numCache>
                <c:formatCode>0.0%</c:formatCode>
                <c:ptCount val="13"/>
                <c:pt idx="0">
                  <c:v>4.6511627906976744E-2</c:v>
                </c:pt>
                <c:pt idx="1">
                  <c:v>0.10465116279069768</c:v>
                </c:pt>
                <c:pt idx="2">
                  <c:v>0</c:v>
                </c:pt>
                <c:pt idx="3">
                  <c:v>8.1395348837209308E-2</c:v>
                </c:pt>
                <c:pt idx="4">
                  <c:v>0</c:v>
                </c:pt>
                <c:pt idx="5">
                  <c:v>0</c:v>
                </c:pt>
                <c:pt idx="6">
                  <c:v>0</c:v>
                </c:pt>
                <c:pt idx="7">
                  <c:v>5.8139534883720929E-2</c:v>
                </c:pt>
                <c:pt idx="9">
                  <c:v>6.9767441860465115E-2</c:v>
                </c:pt>
                <c:pt idx="10">
                  <c:v>0</c:v>
                </c:pt>
                <c:pt idx="11">
                  <c:v>3.4883720930232558E-2</c:v>
                </c:pt>
                <c:pt idx="12">
                  <c:v>4.6511627906976744E-2</c:v>
                </c:pt>
              </c:numCache>
            </c:numRef>
          </c:val>
        </c:ser>
        <c:ser>
          <c:idx val="1"/>
          <c:order val="1"/>
          <c:tx>
            <c:strRef>
              <c:f>'Q.12 Situer les options'!$AC$17</c:f>
              <c:strCache>
                <c:ptCount val="1"/>
                <c:pt idx="0">
                  <c:v>Nulle part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options'!$AC$18:$AC$30</c:f>
              <c:numCache>
                <c:formatCode>0.0%</c:formatCode>
                <c:ptCount val="13"/>
                <c:pt idx="0">
                  <c:v>0.95348837209302328</c:v>
                </c:pt>
                <c:pt idx="1">
                  <c:v>0.89534883720930236</c:v>
                </c:pt>
                <c:pt idx="2">
                  <c:v>1</c:v>
                </c:pt>
                <c:pt idx="3">
                  <c:v>0.91860465116279066</c:v>
                </c:pt>
                <c:pt idx="4">
                  <c:v>1</c:v>
                </c:pt>
                <c:pt idx="5">
                  <c:v>1</c:v>
                </c:pt>
                <c:pt idx="6">
                  <c:v>1</c:v>
                </c:pt>
                <c:pt idx="7">
                  <c:v>0.94186046511627908</c:v>
                </c:pt>
                <c:pt idx="9">
                  <c:v>0.93023255813953487</c:v>
                </c:pt>
                <c:pt idx="10">
                  <c:v>1</c:v>
                </c:pt>
                <c:pt idx="11">
                  <c:v>0.96511627906976749</c:v>
                </c:pt>
                <c:pt idx="12">
                  <c:v>0.95348837209302328</c:v>
                </c:pt>
              </c:numCache>
            </c:numRef>
          </c:val>
        </c:ser>
        <c:dLbls>
          <c:showLegendKey val="0"/>
          <c:showVal val="0"/>
          <c:showCatName val="0"/>
          <c:showSerName val="0"/>
          <c:showPercent val="0"/>
          <c:showBubbleSize val="0"/>
        </c:dLbls>
        <c:gapWidth val="150"/>
        <c:overlap val="100"/>
        <c:axId val="380298336"/>
        <c:axId val="379960976"/>
      </c:barChart>
      <c:catAx>
        <c:axId val="3802983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960976"/>
        <c:crosses val="autoZero"/>
        <c:auto val="1"/>
        <c:lblAlgn val="ctr"/>
        <c:lblOffset val="100"/>
        <c:noMultiLvlLbl val="0"/>
      </c:catAx>
      <c:valAx>
        <c:axId val="37996097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802983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percentStacked"/>
        <c:varyColors val="0"/>
        <c:ser>
          <c:idx val="0"/>
          <c:order val="0"/>
          <c:tx>
            <c:strRef>
              <c:f>'Q.12 Situer les options'!$AD$17</c:f>
              <c:strCache>
                <c:ptCount val="1"/>
                <c:pt idx="0">
                  <c:v>Pas d’avis Oui</c:v>
                </c:pt>
              </c:strCache>
            </c:strRef>
          </c:tx>
          <c:spPr>
            <a:solidFill>
              <a:schemeClr val="accent1">
                <a:shade val="76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options'!$AD$18:$AD$30</c:f>
              <c:numCache>
                <c:formatCode>0.0%</c:formatCode>
                <c:ptCount val="13"/>
                <c:pt idx="0">
                  <c:v>0.23255813953488372</c:v>
                </c:pt>
                <c:pt idx="1">
                  <c:v>0.37209302325581395</c:v>
                </c:pt>
                <c:pt idx="2">
                  <c:v>0.26744186046511625</c:v>
                </c:pt>
                <c:pt idx="3">
                  <c:v>0.39534883720930231</c:v>
                </c:pt>
                <c:pt idx="4">
                  <c:v>0.26744186046511625</c:v>
                </c:pt>
                <c:pt idx="5">
                  <c:v>0</c:v>
                </c:pt>
                <c:pt idx="6">
                  <c:v>0.19767441860465115</c:v>
                </c:pt>
                <c:pt idx="7">
                  <c:v>0.2441860465116279</c:v>
                </c:pt>
                <c:pt idx="9">
                  <c:v>0.23255813953488372</c:v>
                </c:pt>
                <c:pt idx="10">
                  <c:v>0</c:v>
                </c:pt>
                <c:pt idx="11">
                  <c:v>0.29069767441860467</c:v>
                </c:pt>
                <c:pt idx="12">
                  <c:v>0.27906976744186046</c:v>
                </c:pt>
              </c:numCache>
            </c:numRef>
          </c:val>
        </c:ser>
        <c:ser>
          <c:idx val="1"/>
          <c:order val="1"/>
          <c:tx>
            <c:strRef>
              <c:f>'Q.12 Situer les options'!$AE$17</c:f>
              <c:strCache>
                <c:ptCount val="1"/>
                <c:pt idx="0">
                  <c:v>Pas d’avis Non</c:v>
                </c:pt>
              </c:strCache>
            </c:strRef>
          </c:tx>
          <c:spPr>
            <a:solidFill>
              <a:schemeClr val="accent1">
                <a:tint val="77000"/>
              </a:schemeClr>
            </a:solidFill>
            <a:ln>
              <a:noFill/>
            </a:ln>
            <a:effectLst/>
          </c:spPr>
          <c:invertIfNegative val="0"/>
          <c:cat>
            <c:strRef>
              <c:f>'Q.12 Situer les options'!$M$18:$M$30</c:f>
              <c:strCache>
                <c:ptCount val="13"/>
                <c:pt idx="0">
                  <c:v>Systèmes embarqués</c:v>
                </c:pt>
                <c:pt idx="1">
                  <c:v>Production et manufacturing</c:v>
                </c:pt>
                <c:pt idx="2">
                  <c:v>Mécatronique</c:v>
                </c:pt>
                <c:pt idx="3">
                  <c:v>Micro- et nanotechnologies et Matériaux innovants</c:v>
                </c:pt>
                <c:pt idx="4">
                  <c:v>Biomédical</c:v>
                </c:pt>
                <c:pt idx="6">
                  <c:v>Ingénierie logicielle</c:v>
                </c:pt>
                <c:pt idx="7">
                  <c:v>Systèmes embarqués et mobiles</c:v>
                </c:pt>
                <c:pt idx="8">
                  <c:v>Systèmes d’informations complexes</c:v>
                </c:pt>
                <c:pt idx="9">
                  <c:v>Réseaux de télécommunications et sécurité de  l’information</c:v>
                </c:pt>
                <c:pt idx="11">
                  <c:v>Energie électrique</c:v>
                </c:pt>
                <c:pt idx="12">
                  <c:v>Energie thermique</c:v>
                </c:pt>
              </c:strCache>
            </c:strRef>
          </c:cat>
          <c:val>
            <c:numRef>
              <c:f>'Q.12 Situer les options'!$AE$18:$AE$30</c:f>
              <c:numCache>
                <c:formatCode>0.0%</c:formatCode>
                <c:ptCount val="13"/>
                <c:pt idx="0">
                  <c:v>0.76744186046511631</c:v>
                </c:pt>
                <c:pt idx="1">
                  <c:v>0.62790697674418605</c:v>
                </c:pt>
                <c:pt idx="2">
                  <c:v>0.73255813953488369</c:v>
                </c:pt>
                <c:pt idx="3">
                  <c:v>0.60465116279069764</c:v>
                </c:pt>
                <c:pt idx="4">
                  <c:v>0.73255813953488369</c:v>
                </c:pt>
                <c:pt idx="5">
                  <c:v>1</c:v>
                </c:pt>
                <c:pt idx="6">
                  <c:v>0.80232558139534882</c:v>
                </c:pt>
                <c:pt idx="7">
                  <c:v>0.7558139534883721</c:v>
                </c:pt>
                <c:pt idx="9">
                  <c:v>0.76744186046511631</c:v>
                </c:pt>
                <c:pt idx="10">
                  <c:v>1</c:v>
                </c:pt>
                <c:pt idx="11">
                  <c:v>0.70930232558139539</c:v>
                </c:pt>
                <c:pt idx="12">
                  <c:v>0.72093023255813948</c:v>
                </c:pt>
              </c:numCache>
            </c:numRef>
          </c:val>
        </c:ser>
        <c:dLbls>
          <c:showLegendKey val="0"/>
          <c:showVal val="0"/>
          <c:showCatName val="0"/>
          <c:showSerName val="0"/>
          <c:showPercent val="0"/>
          <c:showBubbleSize val="0"/>
        </c:dLbls>
        <c:gapWidth val="150"/>
        <c:overlap val="100"/>
        <c:axId val="379962152"/>
        <c:axId val="379962544"/>
      </c:barChart>
      <c:catAx>
        <c:axId val="3799621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962544"/>
        <c:crosses val="autoZero"/>
        <c:auto val="1"/>
        <c:lblAlgn val="ctr"/>
        <c:lblOffset val="100"/>
        <c:noMultiLvlLbl val="0"/>
      </c:catAx>
      <c:valAx>
        <c:axId val="37996254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799621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Point de vue général sur les noms </a:t>
            </a:r>
            <a:r>
              <a:rPr lang="fr-CH" sz="2400" b="1" i="0" u="none" strike="noStrike" kern="1200" spc="0" normalizeH="0" baseline="0" dirty="0" smtClean="0">
                <a:solidFill>
                  <a:prstClr val="black">
                    <a:lumMod val="50000"/>
                    <a:lumOff val="50000"/>
                  </a:prstClr>
                </a:solidFill>
                <a:latin typeface="+mj-lt"/>
                <a:ea typeface="+mj-ea"/>
                <a:cs typeface="+mj-cs"/>
              </a:rPr>
              <a:t>proposés en n et % </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1.5525538314672862E-3"/>
          <c:y val="3.2239548054995085E-2"/>
        </c:manualLayout>
      </c:layout>
      <c:overlay val="0"/>
      <c:spPr>
        <a:noFill/>
        <a:ln>
          <a:noFill/>
        </a:ln>
        <a:effectLst/>
      </c:spPr>
      <c:txPr>
        <a:bodyPr rot="0" spcFirstLastPara="1" vertOverflow="ellipsis" vert="horz" wrap="square" anchor="ctr" anchorCtr="1"/>
        <a:lstStyle/>
        <a:p>
          <a:pPr>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6"/>
              </a:solidFill>
              <a:ln w="19050">
                <a:solidFill>
                  <a:schemeClr val="lt1"/>
                </a:solidFill>
              </a:ln>
              <a:effectLst/>
            </c:spPr>
          </c:dPt>
          <c:cat>
            <c:strRef>
              <c:f>'Q.13 Nom en général'!$A$1:$A$3</c:f>
              <c:strCache>
                <c:ptCount val="3"/>
                <c:pt idx="0">
                  <c:v>Convient </c:v>
                </c:pt>
                <c:pt idx="1">
                  <c:v>Ne convient pas </c:v>
                </c:pt>
                <c:pt idx="2">
                  <c:v>Pas d'avis </c:v>
                </c:pt>
              </c:strCache>
            </c:strRef>
          </c:cat>
          <c:val>
            <c:numRef>
              <c:f>'Q.13 Nom en général'!$B$1:$B$3</c:f>
              <c:numCache>
                <c:formatCode>General</c:formatCode>
                <c:ptCount val="3"/>
                <c:pt idx="0">
                  <c:v>36</c:v>
                </c:pt>
                <c:pt idx="1">
                  <c:v>29</c:v>
                </c:pt>
                <c:pt idx="2">
                  <c:v>21</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400"/>
      </a:pPr>
      <a:endParaRPr lang="fr-FR"/>
    </a:p>
  </c:txPr>
  <c:externalData r:id="rId3">
    <c:autoUpdate val="0"/>
  </c:externalData>
  <c:userShapes r:id="rId4"/>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Pertinence de proposer des cours principalement en anglais dès le 1er semestre en n et %</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10085435423445957"/>
          <c:y val="1.1023080768803466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'Q.14 Anglais'!$A$1:$A$4</c:f>
              <c:strCache>
                <c:ptCount val="4"/>
                <c:pt idx="0">
                  <c:v>Très pertinent </c:v>
                </c:pt>
                <c:pt idx="1">
                  <c:v>Pertinent </c:v>
                </c:pt>
                <c:pt idx="2">
                  <c:v>Peu pertinent </c:v>
                </c:pt>
                <c:pt idx="3">
                  <c:v>Pas d'avis</c:v>
                </c:pt>
              </c:strCache>
            </c:strRef>
          </c:cat>
          <c:val>
            <c:numRef>
              <c:f>'Q.14 Anglais'!$B$1:$B$4</c:f>
              <c:numCache>
                <c:formatCode>General</c:formatCode>
                <c:ptCount val="4"/>
                <c:pt idx="0">
                  <c:v>16</c:v>
                </c:pt>
                <c:pt idx="1">
                  <c:v>23</c:v>
                </c:pt>
                <c:pt idx="2">
                  <c:v>40</c:v>
                </c:pt>
                <c:pt idx="3">
                  <c:v>7</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'Q.14 Anglais'!$L$1:$L$4</c:f>
              <c:strCache>
                <c:ptCount val="4"/>
                <c:pt idx="0">
                  <c:v>Favorable</c:v>
                </c:pt>
                <c:pt idx="1">
                  <c:v>Favorable mais…</c:v>
                </c:pt>
                <c:pt idx="2">
                  <c:v>Pas favorable</c:v>
                </c:pt>
                <c:pt idx="3">
                  <c:v>Pas d'avis</c:v>
                </c:pt>
              </c:strCache>
            </c:strRef>
          </c:cat>
          <c:val>
            <c:numRef>
              <c:f>'Q.14 Anglais'!$M$1:$M$4</c:f>
              <c:numCache>
                <c:formatCode>General</c:formatCode>
                <c:ptCount val="4"/>
                <c:pt idx="0">
                  <c:v>4</c:v>
                </c:pt>
                <c:pt idx="1">
                  <c:v>7</c:v>
                </c:pt>
                <c:pt idx="2">
                  <c:v>13</c:v>
                </c:pt>
                <c:pt idx="3">
                  <c:v>2</c:v>
                </c:pt>
              </c:numCache>
            </c:numRef>
          </c:val>
        </c:ser>
        <c:dLbls>
          <c:dLblPos val="ctr"/>
          <c:showLegendKey val="0"/>
          <c:showVal val="1"/>
          <c:showCatName val="0"/>
          <c:showSerName val="0"/>
          <c:showPercent val="0"/>
          <c:showBubbleSize val="0"/>
        </c:dLbls>
        <c:gapWidth val="219"/>
        <c:overlap val="-27"/>
        <c:axId val="380128232"/>
        <c:axId val="380128624"/>
      </c:barChart>
      <c:catAx>
        <c:axId val="380128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80128624"/>
        <c:crosses val="autoZero"/>
        <c:auto val="1"/>
        <c:lblAlgn val="ctr"/>
        <c:lblOffset val="100"/>
        <c:noMultiLvlLbl val="0"/>
      </c:catAx>
      <c:valAx>
        <c:axId val="38012862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0128232"/>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Perception de la coordination nationale du </a:t>
            </a:r>
            <a:r>
              <a:rPr lang="fr-CH" sz="2400" b="1" i="0" u="none" strike="noStrike" kern="1200" spc="0" normalizeH="0" baseline="0" dirty="0" smtClean="0">
                <a:solidFill>
                  <a:prstClr val="black">
                    <a:lumMod val="50000"/>
                    <a:lumOff val="50000"/>
                  </a:prstClr>
                </a:solidFill>
                <a:latin typeface="+mj-lt"/>
                <a:ea typeface="+mj-ea"/>
                <a:cs typeface="+mj-cs"/>
              </a:rPr>
              <a:t>MSE en et %</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22186925218185638"/>
          <c:y val="1.1890064649495874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'Q.15 National'!$A$1:$A$4</c:f>
              <c:strCache>
                <c:ptCount val="4"/>
                <c:pt idx="0">
                  <c:v>Très utile </c:v>
                </c:pt>
                <c:pt idx="1">
                  <c:v>Utile </c:v>
                </c:pt>
                <c:pt idx="2">
                  <c:v>Peu utile </c:v>
                </c:pt>
                <c:pt idx="3">
                  <c:v>Pas d'avis</c:v>
                </c:pt>
              </c:strCache>
            </c:strRef>
          </c:cat>
          <c:val>
            <c:numRef>
              <c:f>'Q.15 National'!$B$1:$B$4</c:f>
              <c:numCache>
                <c:formatCode>General</c:formatCode>
                <c:ptCount val="4"/>
                <c:pt idx="0">
                  <c:v>9</c:v>
                </c:pt>
                <c:pt idx="1">
                  <c:v>20</c:v>
                </c:pt>
                <c:pt idx="2">
                  <c:v>36</c:v>
                </c:pt>
                <c:pt idx="3">
                  <c:v>21</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155991541063338"/>
          <c:y val="0.42417290713016903"/>
          <c:w val="0.1847511734807244"/>
          <c:h val="0.2391550751539466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400"/>
      </a:pPr>
      <a:endParaRPr lang="fr-FR"/>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a:solidFill>
                  <a:prstClr val="black">
                    <a:lumMod val="50000"/>
                    <a:lumOff val="50000"/>
                  </a:prstClr>
                </a:solidFill>
                <a:latin typeface="+mj-lt"/>
                <a:ea typeface="+mj-ea"/>
                <a:cs typeface="+mj-cs"/>
              </a:rPr>
              <a:t>Répartition des «Pas d’avis» pour Q.15 en n</a:t>
            </a: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clustered"/>
        <c:varyColors val="0"/>
        <c:ser>
          <c:idx val="0"/>
          <c:order val="0"/>
          <c:spPr>
            <a:solidFill>
              <a:schemeClr val="accent1"/>
            </a:solidFill>
            <a:ln>
              <a:noFill/>
            </a:ln>
            <a:effectLst/>
          </c:spPr>
          <c:invertIfNegative val="0"/>
          <c:dPt>
            <c:idx val="6"/>
            <c:invertIfNegative val="0"/>
            <c:bubble3D val="0"/>
            <c:spPr>
              <a:solidFill>
                <a:srgbClr val="9BBB59"/>
              </a:solidFill>
              <a:ln>
                <a:noFill/>
              </a:ln>
              <a:effectLst/>
            </c:spPr>
          </c:dPt>
          <c:dPt>
            <c:idx val="7"/>
            <c:invertIfNegative val="0"/>
            <c:bubble3D val="0"/>
            <c:spPr>
              <a:solidFill>
                <a:srgbClr val="9BBB59"/>
              </a:solidFill>
              <a:ln>
                <a:noFill/>
              </a:ln>
              <a:effectLst/>
            </c:spPr>
          </c:dPt>
          <c:dPt>
            <c:idx val="8"/>
            <c:invertIfNegative val="0"/>
            <c:bubble3D val="0"/>
            <c:spPr>
              <a:solidFill>
                <a:srgbClr val="9BBB59"/>
              </a:solidFill>
              <a:ln>
                <a:noFill/>
              </a:ln>
              <a:effectLst/>
            </c:spPr>
          </c:dPt>
          <c:dPt>
            <c:idx val="11"/>
            <c:invertIfNegative val="0"/>
            <c:bubble3D val="0"/>
            <c:spPr>
              <a:solidFill>
                <a:srgbClr val="4BACC6"/>
              </a:solidFill>
              <a:ln>
                <a:noFill/>
              </a:ln>
              <a:effectLst/>
            </c:spPr>
          </c:dPt>
          <c:dPt>
            <c:idx val="12"/>
            <c:invertIfNegative val="0"/>
            <c:bubble3D val="0"/>
            <c:spPr>
              <a:solidFill>
                <a:srgbClr val="4BACC6"/>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'Q.15 pas d''avis'!$A$27:$A$39</c:f>
              <c:strCache>
                <c:ptCount val="13"/>
                <c:pt idx="0">
                  <c:v>Systèmes embarqués</c:v>
                </c:pt>
                <c:pt idx="1">
                  <c:v>Production et manufacturing </c:v>
                </c:pt>
                <c:pt idx="2">
                  <c:v>Mécatronique </c:v>
                </c:pt>
                <c:pt idx="3">
                  <c:v>Micro- et nanotechnologies et Matériaux innovants</c:v>
                </c:pt>
                <c:pt idx="4">
                  <c:v>Biomédical </c:v>
                </c:pt>
                <c:pt idx="6">
                  <c:v>Ingénierie logicielle</c:v>
                </c:pt>
                <c:pt idx="7">
                  <c:v>Systèmes embarqués et mobiles</c:v>
                </c:pt>
                <c:pt idx="8">
                  <c:v>Systèmes d’informations complexes </c:v>
                </c:pt>
                <c:pt idx="9">
                  <c:v>Réseaux de télécommunications et sécurité de l’information</c:v>
                </c:pt>
                <c:pt idx="11">
                  <c:v>Energie électrique </c:v>
                </c:pt>
                <c:pt idx="12">
                  <c:v>Energie thermique </c:v>
                </c:pt>
              </c:strCache>
            </c:strRef>
          </c:cat>
          <c:val>
            <c:numRef>
              <c:f>'Q.15 pas d''avis'!$B$27:$B$39</c:f>
              <c:numCache>
                <c:formatCode>General</c:formatCode>
                <c:ptCount val="13"/>
                <c:pt idx="0">
                  <c:v>5</c:v>
                </c:pt>
                <c:pt idx="1">
                  <c:v>3</c:v>
                </c:pt>
                <c:pt idx="2">
                  <c:v>3</c:v>
                </c:pt>
                <c:pt idx="3">
                  <c:v>3</c:v>
                </c:pt>
                <c:pt idx="4">
                  <c:v>3</c:v>
                </c:pt>
                <c:pt idx="6">
                  <c:v>4</c:v>
                </c:pt>
                <c:pt idx="7">
                  <c:v>4</c:v>
                </c:pt>
                <c:pt idx="8">
                  <c:v>2</c:v>
                </c:pt>
                <c:pt idx="11">
                  <c:v>3</c:v>
                </c:pt>
                <c:pt idx="12">
                  <c:v>3</c:v>
                </c:pt>
              </c:numCache>
            </c:numRef>
          </c:val>
        </c:ser>
        <c:dLbls>
          <c:dLblPos val="outEnd"/>
          <c:showLegendKey val="0"/>
          <c:showVal val="1"/>
          <c:showCatName val="0"/>
          <c:showSerName val="0"/>
          <c:showPercent val="0"/>
          <c:showBubbleSize val="0"/>
        </c:dLbls>
        <c:gapWidth val="182"/>
        <c:axId val="380130584"/>
        <c:axId val="380130976"/>
      </c:barChart>
      <c:catAx>
        <c:axId val="3801305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80130976"/>
        <c:crosses val="autoZero"/>
        <c:auto val="1"/>
        <c:lblAlgn val="ctr"/>
        <c:lblOffset val="100"/>
        <c:noMultiLvlLbl val="0"/>
      </c:catAx>
      <c:valAx>
        <c:axId val="380130976"/>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80130584"/>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'Q.15 National'!$K$1:$K$4</c:f>
              <c:strCache>
                <c:ptCount val="4"/>
                <c:pt idx="0">
                  <c:v>Utile mais…</c:v>
                </c:pt>
                <c:pt idx="1">
                  <c:v>Pas utile</c:v>
                </c:pt>
                <c:pt idx="2">
                  <c:v>Autre</c:v>
                </c:pt>
                <c:pt idx="3">
                  <c:v>Ne sais pas</c:v>
                </c:pt>
              </c:strCache>
            </c:strRef>
          </c:cat>
          <c:val>
            <c:numRef>
              <c:f>'Q.15 National'!$L$1:$L$4</c:f>
              <c:numCache>
                <c:formatCode>General</c:formatCode>
                <c:ptCount val="4"/>
                <c:pt idx="0">
                  <c:v>8</c:v>
                </c:pt>
                <c:pt idx="1">
                  <c:v>12</c:v>
                </c:pt>
                <c:pt idx="2">
                  <c:v>2</c:v>
                </c:pt>
                <c:pt idx="3">
                  <c:v>2</c:v>
                </c:pt>
              </c:numCache>
            </c:numRef>
          </c:val>
        </c:ser>
        <c:dLbls>
          <c:dLblPos val="ctr"/>
          <c:showLegendKey val="0"/>
          <c:showVal val="1"/>
          <c:showCatName val="0"/>
          <c:showSerName val="0"/>
          <c:showPercent val="0"/>
          <c:showBubbleSize val="0"/>
        </c:dLbls>
        <c:gapWidth val="219"/>
        <c:overlap val="-27"/>
        <c:axId val="380533184"/>
        <c:axId val="380533576"/>
      </c:barChart>
      <c:catAx>
        <c:axId val="380533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80533576"/>
        <c:crosses val="autoZero"/>
        <c:auto val="1"/>
        <c:lblAlgn val="ctr"/>
        <c:lblOffset val="100"/>
        <c:noMultiLvlLbl val="0"/>
      </c:catAx>
      <c:valAx>
        <c:axId val="38053357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0533184"/>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'Q.16 Commentaires'!$F$1:$F$18</c:f>
              <c:strCache>
                <c:ptCount val="18"/>
                <c:pt idx="0">
                  <c:v>Consultation sur le contenu des cours</c:v>
                </c:pt>
                <c:pt idx="1">
                  <c:v>Contrainte de mobilité</c:v>
                </c:pt>
                <c:pt idx="2">
                  <c:v>Coordination MSE inutile</c:v>
                </c:pt>
                <c:pt idx="3">
                  <c:v>Critiques des MC</c:v>
                </c:pt>
                <c:pt idx="4">
                  <c:v>Disparition des systèmes embarqués</c:v>
                </c:pt>
                <c:pt idx="5">
                  <c:v>Efficience énergétiques</c:v>
                </c:pt>
                <c:pt idx="6">
                  <c:v>Fichez-moi la paix! </c:v>
                </c:pt>
                <c:pt idx="7">
                  <c:v>Manque analyse environnementale</c:v>
                </c:pt>
                <c:pt idx="8">
                  <c:v>Manque avis des étudiants</c:v>
                </c:pt>
                <c:pt idx="9">
                  <c:v>Manque de nouveauté</c:v>
                </c:pt>
                <c:pt idx="10">
                  <c:v>Niveau d'entrée</c:v>
                </c:pt>
                <c:pt idx="11">
                  <c:v>Nouvelles notions? </c:v>
                </c:pt>
                <c:pt idx="12">
                  <c:v>Organisation en général</c:v>
                </c:pt>
                <c:pt idx="13">
                  <c:v>Ou est la doc? </c:v>
                </c:pt>
                <c:pt idx="14">
                  <c:v>Pas assez en lien avec l'industrie</c:v>
                </c:pt>
                <c:pt idx="15">
                  <c:v>Problèmes multiples</c:v>
                </c:pt>
                <c:pt idx="16">
                  <c:v>Questionnaire trop concentré sur redesign</c:v>
                </c:pt>
                <c:pt idx="17">
                  <c:v>Trop dogmatique</c:v>
                </c:pt>
              </c:strCache>
            </c:strRef>
          </c:cat>
          <c:val>
            <c:numRef>
              <c:f>'Q.16 Commentaires'!$G$1:$G$18</c:f>
              <c:numCache>
                <c:formatCode>General</c:formatCode>
                <c:ptCount val="18"/>
                <c:pt idx="0">
                  <c:v>1</c:v>
                </c:pt>
                <c:pt idx="1">
                  <c:v>2</c:v>
                </c:pt>
                <c:pt idx="2">
                  <c:v>1</c:v>
                </c:pt>
                <c:pt idx="3">
                  <c:v>1</c:v>
                </c:pt>
                <c:pt idx="4">
                  <c:v>2</c:v>
                </c:pt>
                <c:pt idx="5">
                  <c:v>1</c:v>
                </c:pt>
                <c:pt idx="6">
                  <c:v>1</c:v>
                </c:pt>
                <c:pt idx="7">
                  <c:v>1</c:v>
                </c:pt>
                <c:pt idx="8">
                  <c:v>1</c:v>
                </c:pt>
                <c:pt idx="9">
                  <c:v>1</c:v>
                </c:pt>
                <c:pt idx="10">
                  <c:v>1</c:v>
                </c:pt>
                <c:pt idx="11">
                  <c:v>1</c:v>
                </c:pt>
                <c:pt idx="12">
                  <c:v>1</c:v>
                </c:pt>
                <c:pt idx="13">
                  <c:v>1</c:v>
                </c:pt>
                <c:pt idx="14">
                  <c:v>1</c:v>
                </c:pt>
                <c:pt idx="15">
                  <c:v>1</c:v>
                </c:pt>
                <c:pt idx="16">
                  <c:v>1</c:v>
                </c:pt>
                <c:pt idx="17">
                  <c:v>1</c:v>
                </c:pt>
              </c:numCache>
            </c:numRef>
          </c:val>
        </c:ser>
        <c:dLbls>
          <c:dLblPos val="ctr"/>
          <c:showLegendKey val="0"/>
          <c:showVal val="1"/>
          <c:showCatName val="0"/>
          <c:showSerName val="0"/>
          <c:showPercent val="0"/>
          <c:showBubbleSize val="0"/>
        </c:dLbls>
        <c:gapWidth val="182"/>
        <c:axId val="380534360"/>
        <c:axId val="380534752"/>
      </c:barChart>
      <c:catAx>
        <c:axId val="3805343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80534752"/>
        <c:crosses val="autoZero"/>
        <c:auto val="1"/>
        <c:lblAlgn val="ctr"/>
        <c:lblOffset val="100"/>
        <c:noMultiLvlLbl val="0"/>
      </c:catAx>
      <c:valAx>
        <c:axId val="38053475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8053436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kern="1200" spc="0" baseline="0" dirty="0" smtClean="0">
                <a:solidFill>
                  <a:srgbClr val="7F7F7F"/>
                </a:solidFill>
                <a:effectLst/>
                <a:latin typeface="Calibri" panose="020F0502020204030204" pitchFamily="34" charset="0"/>
                <a:ea typeface="+mn-ea"/>
                <a:cs typeface="+mn-cs"/>
              </a:rPr>
              <a:t>Spécialisations importantes de TIN, TIC, TE </a:t>
            </a:r>
          </a:p>
          <a:p>
            <a:pPr>
              <a:defRPr/>
            </a:pPr>
            <a:r>
              <a:rPr lang="fr-CH" sz="2400" b="1" i="0" kern="1200" spc="0" baseline="0" dirty="0" smtClean="0">
                <a:solidFill>
                  <a:srgbClr val="7F7F7F"/>
                </a:solidFill>
                <a:effectLst/>
                <a:latin typeface="Calibri" panose="020F0502020204030204" pitchFamily="34" charset="0"/>
                <a:ea typeface="+mn-ea"/>
                <a:cs typeface="+mn-cs"/>
              </a:rPr>
              <a:t>se retrouvent dans les options HES-SO en n et %</a:t>
            </a:r>
            <a:endParaRPr lang="fr-CH" dirty="0">
              <a:effectLst/>
            </a:endParaRPr>
          </a:p>
        </c:rich>
      </c:tx>
      <c:layout>
        <c:manualLayout>
          <c:xMode val="edge"/>
          <c:yMode val="edge"/>
          <c:x val="5.1313742917453616E-2"/>
          <c:y val="1.1257614402182264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rgbClr val="FAC266"/>
              </a:solidFill>
              <a:ln w="19050">
                <a:solidFill>
                  <a:schemeClr val="lt1"/>
                </a:solidFill>
              </a:ln>
              <a:effectLst/>
            </c:spPr>
          </c:dPt>
          <c:dPt>
            <c:idx val="1"/>
            <c:bubble3D val="0"/>
            <c:spPr>
              <a:solidFill>
                <a:srgbClr val="FC9A66"/>
              </a:solidFill>
              <a:ln w="19050">
                <a:solidFill>
                  <a:schemeClr val="lt1"/>
                </a:solidFill>
              </a:ln>
              <a:effectLst/>
            </c:spPr>
          </c:dPt>
          <c:dPt>
            <c:idx val="2"/>
            <c:bubble3D val="0"/>
            <c:spPr>
              <a:solidFill>
                <a:srgbClr val="C9FC9C"/>
              </a:solidFill>
              <a:ln w="19050">
                <a:solidFill>
                  <a:schemeClr val="lt1"/>
                </a:solidFill>
              </a:ln>
              <a:effectLst/>
            </c:spPr>
          </c:dPt>
          <c:cat>
            <c:strRef>
              <c:f>'Q.5 spécialisations'!$A$1:$A$3</c:f>
              <c:strCache>
                <c:ptCount val="3"/>
                <c:pt idx="0">
                  <c:v>Oui</c:v>
                </c:pt>
                <c:pt idx="1">
                  <c:v>Non</c:v>
                </c:pt>
                <c:pt idx="2">
                  <c:v>Pas d'avis</c:v>
                </c:pt>
              </c:strCache>
            </c:strRef>
          </c:cat>
          <c:val>
            <c:numRef>
              <c:f>'Q.5 spécialisations'!$B$1:$B$3</c:f>
              <c:numCache>
                <c:formatCode>General</c:formatCode>
                <c:ptCount val="3"/>
                <c:pt idx="0">
                  <c:v>42</c:v>
                </c:pt>
                <c:pt idx="1">
                  <c:v>22</c:v>
                </c:pt>
                <c:pt idx="2">
                  <c:v>22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kern="1200" spc="0" baseline="0" dirty="0" smtClean="0">
                <a:solidFill>
                  <a:srgbClr val="7F7F7F"/>
                </a:solidFill>
                <a:effectLst/>
                <a:latin typeface="Calibri" panose="020F0502020204030204" pitchFamily="34" charset="0"/>
                <a:ea typeface="+mn-ea"/>
                <a:cs typeface="+mn-cs"/>
              </a:rPr>
              <a:t>Spécialisations importantes de TIN, TIC, TE </a:t>
            </a:r>
          </a:p>
          <a:p>
            <a:pPr>
              <a:defRPr/>
            </a:pPr>
            <a:r>
              <a:rPr lang="fr-CH" sz="2400" b="1" i="0" kern="1200" spc="0" baseline="0" dirty="0" smtClean="0">
                <a:solidFill>
                  <a:srgbClr val="7F7F7F"/>
                </a:solidFill>
                <a:effectLst/>
                <a:latin typeface="Calibri" panose="020F0502020204030204" pitchFamily="34" charset="0"/>
                <a:ea typeface="+mn-ea"/>
                <a:cs typeface="+mn-cs"/>
              </a:rPr>
              <a:t>se retrouvent dans les options HES-SO en n et %</a:t>
            </a:r>
            <a:endParaRPr lang="fr-CH" dirty="0">
              <a:effectLst/>
            </a:endParaRPr>
          </a:p>
        </c:rich>
      </c:tx>
      <c:layout>
        <c:manualLayout>
          <c:xMode val="edge"/>
          <c:yMode val="edge"/>
          <c:x val="5.1313742917453616E-2"/>
          <c:y val="1.1257614402182264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kern="1200" spc="0" baseline="0" dirty="0" smtClean="0">
                <a:solidFill>
                  <a:srgbClr val="7F7F7F"/>
                </a:solidFill>
                <a:effectLst/>
                <a:latin typeface="Calibri" panose="020F0502020204030204" pitchFamily="34" charset="0"/>
                <a:ea typeface="+mn-ea"/>
                <a:cs typeface="+mn-cs"/>
              </a:rPr>
              <a:t>Spécialisations importantes de TIN, TIC, TE </a:t>
            </a:r>
          </a:p>
          <a:p>
            <a:pPr>
              <a:defRPr/>
            </a:pPr>
            <a:r>
              <a:rPr lang="fr-CH" sz="2400" b="1" i="0" kern="1200" spc="0" baseline="0" dirty="0" smtClean="0">
                <a:solidFill>
                  <a:srgbClr val="7F7F7F"/>
                </a:solidFill>
                <a:effectLst/>
                <a:latin typeface="Calibri" panose="020F0502020204030204" pitchFamily="34" charset="0"/>
                <a:ea typeface="+mn-ea"/>
                <a:cs typeface="+mn-cs"/>
              </a:rPr>
              <a:t>se retrouvent dans les options HES-SO en n et %</a:t>
            </a:r>
            <a:endParaRPr lang="fr-CH" dirty="0">
              <a:effectLst/>
            </a:endParaRPr>
          </a:p>
        </c:rich>
      </c:tx>
      <c:layout>
        <c:manualLayout>
          <c:xMode val="edge"/>
          <c:yMode val="edge"/>
          <c:x val="5.1313742917453616E-2"/>
          <c:y val="1.1257614402182264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lgn="ctr" rtl="0">
              <a:defRPr lang="fr-CH" sz="2400" b="1" i="0" u="none" strike="noStrike" kern="1200" spc="0" baseline="0">
                <a:solidFill>
                  <a:srgbClr val="7F7F7F"/>
                </a:solidFill>
                <a:effectLst/>
                <a:latin typeface="+mn-lt"/>
                <a:ea typeface="+mn-ea"/>
                <a:cs typeface="+mn-cs"/>
              </a:defRPr>
            </a:pPr>
            <a:r>
              <a:rPr lang="fr-CH" sz="2400" b="1" i="0" u="none" strike="noStrike" kern="1200" spc="0" baseline="0" dirty="0">
                <a:solidFill>
                  <a:srgbClr val="7F7F7F"/>
                </a:solidFill>
                <a:effectLst/>
                <a:latin typeface="+mn-lt"/>
                <a:ea typeface="+mn-ea"/>
                <a:cs typeface="+mn-cs"/>
              </a:rPr>
              <a:t>Equilibre apprentissage théoriques et pratiques </a:t>
            </a:r>
            <a:r>
              <a:rPr lang="fr-CH" sz="2400" b="1" i="0" u="none" strike="noStrike" kern="1200" spc="0" baseline="0" dirty="0" smtClean="0">
                <a:solidFill>
                  <a:srgbClr val="7F7F7F"/>
                </a:solidFill>
                <a:effectLst/>
                <a:latin typeface="+mn-lt"/>
                <a:ea typeface="+mn-ea"/>
                <a:cs typeface="+mn-cs"/>
              </a:rPr>
              <a:t>dans les modules centraux en </a:t>
            </a:r>
            <a:r>
              <a:rPr lang="fr-CH" sz="2400" b="1" i="0" u="none" strike="noStrike" kern="1200" spc="0" baseline="0" dirty="0">
                <a:solidFill>
                  <a:srgbClr val="7F7F7F"/>
                </a:solidFill>
                <a:effectLst/>
                <a:latin typeface="+mn-lt"/>
                <a:ea typeface="+mn-ea"/>
                <a:cs typeface="+mn-cs"/>
              </a:rPr>
              <a:t>n et %</a:t>
            </a:r>
          </a:p>
        </c:rich>
      </c:tx>
      <c:overlay val="0"/>
      <c:spPr>
        <a:noFill/>
        <a:ln>
          <a:noFill/>
        </a:ln>
        <a:effectLst/>
      </c:spPr>
      <c:txPr>
        <a:bodyPr rot="0" spcFirstLastPara="1" vertOverflow="ellipsis" vert="horz" wrap="square" anchor="ctr" anchorCtr="1"/>
        <a:lstStyle/>
        <a:p>
          <a:pPr algn="ctr" rtl="0">
            <a:defRPr lang="fr-CH" sz="2400" b="1" i="0" u="none" strike="noStrike" kern="1200" spc="0" baseline="0">
              <a:solidFill>
                <a:srgbClr val="7F7F7F"/>
              </a:solidFill>
              <a:effectLst/>
              <a:latin typeface="+mn-lt"/>
              <a:ea typeface="+mn-ea"/>
              <a:cs typeface="+mn-cs"/>
            </a:defRPr>
          </a:pPr>
          <a:endParaRPr lang="fr-FR"/>
        </a:p>
      </c:txPr>
    </c:title>
    <c:autoTitleDeleted val="0"/>
    <c:plotArea>
      <c:layout/>
      <c:pieChart>
        <c:varyColors val="1"/>
        <c:ser>
          <c:idx val="0"/>
          <c:order val="0"/>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'Q.7-Q.8 Equilibres'!$A$2:$A$5</c:f>
              <c:strCache>
                <c:ptCount val="4"/>
                <c:pt idx="0">
                  <c:v>L’équilibre me convient</c:v>
                </c:pt>
                <c:pt idx="1">
                  <c:v>Pas assez de théorie</c:v>
                </c:pt>
                <c:pt idx="2">
                  <c:v>Pas assez de pratique </c:v>
                </c:pt>
                <c:pt idx="3">
                  <c:v>Pas d’avis </c:v>
                </c:pt>
              </c:strCache>
            </c:strRef>
          </c:cat>
          <c:val>
            <c:numRef>
              <c:f>'Q.7-Q.8 Equilibres'!$B$2:$B$5</c:f>
              <c:numCache>
                <c:formatCode>General</c:formatCode>
                <c:ptCount val="4"/>
                <c:pt idx="0">
                  <c:v>23</c:v>
                </c:pt>
                <c:pt idx="1">
                  <c:v>8</c:v>
                </c:pt>
                <c:pt idx="2">
                  <c:v>17</c:v>
                </c:pt>
                <c:pt idx="3">
                  <c:v>38</c:v>
                </c:pt>
              </c:numCache>
            </c:numRef>
          </c:val>
        </c:ser>
        <c:ser>
          <c:idx val="1"/>
          <c:order val="1"/>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1">
                  <a:tint val="58000"/>
                </a:schemeClr>
              </a:solidFill>
              <a:ln w="19050">
                <a:solidFill>
                  <a:schemeClr val="lt1"/>
                </a:solidFill>
              </a:ln>
              <a:effectLst/>
            </c:spPr>
          </c:dPt>
          <c:cat>
            <c:strRef>
              <c:f>'Q.7-Q.8 Equilibres'!$A$2:$A$5</c:f>
              <c:strCache>
                <c:ptCount val="4"/>
                <c:pt idx="0">
                  <c:v>L’équilibre me convient</c:v>
                </c:pt>
                <c:pt idx="1">
                  <c:v>Pas assez de théorie</c:v>
                </c:pt>
                <c:pt idx="2">
                  <c:v>Pas assez de pratique </c:v>
                </c:pt>
                <c:pt idx="3">
                  <c:v>Pas d’avis </c:v>
                </c:pt>
              </c:strCache>
            </c:strRef>
          </c:cat>
          <c:val>
            <c:numRef>
              <c:f>'Q.7-Q.8 Equilibres'!$C$2:$C$5</c:f>
              <c:numCache>
                <c:formatCode>0.00%</c:formatCode>
                <c:ptCount val="4"/>
                <c:pt idx="0">
                  <c:v>0.26740000000000003</c:v>
                </c:pt>
                <c:pt idx="1">
                  <c:v>9.2999999999999999E-2</c:v>
                </c:pt>
                <c:pt idx="2">
                  <c:v>0.19769999999999999</c:v>
                </c:pt>
                <c:pt idx="3">
                  <c:v>0.44190000000000002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lgn="ctr" rtl="0">
              <a:defRPr lang="fr-CH" sz="2400" b="1" i="0" u="none" strike="noStrike" kern="1200" spc="0" baseline="0" dirty="0" smtClean="0">
                <a:solidFill>
                  <a:srgbClr val="7F7F7F"/>
                </a:solidFill>
                <a:effectLst/>
                <a:latin typeface="+mn-lt"/>
                <a:ea typeface="+mn-ea"/>
                <a:cs typeface="+mn-cs"/>
              </a:defRPr>
            </a:pPr>
            <a:r>
              <a:rPr lang="fr-CH" sz="2400" b="1" i="0" u="none" strike="noStrike" kern="1200" spc="0" baseline="0" dirty="0" smtClean="0">
                <a:solidFill>
                  <a:srgbClr val="7F7F7F"/>
                </a:solidFill>
                <a:effectLst/>
                <a:latin typeface="+mn-lt"/>
                <a:ea typeface="+mn-ea"/>
                <a:cs typeface="+mn-cs"/>
              </a:rPr>
              <a:t>Equilibre MA et PA en n et %</a:t>
            </a:r>
          </a:p>
        </c:rich>
      </c:tx>
      <c:layout>
        <c:manualLayout>
          <c:xMode val="edge"/>
          <c:yMode val="edge"/>
          <c:x val="0.24571137187561687"/>
          <c:y val="8.5801277335551304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baseline="0" dirty="0" smtClean="0">
              <a:solidFill>
                <a:srgbClr val="7F7F7F"/>
              </a:solidFill>
              <a:effectLst/>
              <a:latin typeface="+mn-lt"/>
              <a:ea typeface="+mn-ea"/>
              <a:cs typeface="+mn-cs"/>
            </a:defRPr>
          </a:pPr>
          <a:endParaRPr lang="fr-FR"/>
        </a:p>
      </c:txPr>
    </c:title>
    <c:autoTitleDeleted val="0"/>
    <c:plotArea>
      <c:layout>
        <c:manualLayout>
          <c:layoutTarget val="inner"/>
          <c:xMode val="edge"/>
          <c:yMode val="edge"/>
          <c:x val="0.15563076594509995"/>
          <c:y val="0.17048243388372264"/>
          <c:w val="0.63908122937796563"/>
          <c:h val="0.59302132095432847"/>
        </c:manualLayout>
      </c:layout>
      <c:pieChart>
        <c:varyColors val="1"/>
        <c:ser>
          <c:idx val="0"/>
          <c:order val="0"/>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'Q.7-Q.8 Equilibres'!$A$8:$A$11</c:f>
              <c:strCache>
                <c:ptCount val="4"/>
                <c:pt idx="0">
                  <c:v>L’équilibre me convient</c:v>
                </c:pt>
                <c:pt idx="1">
                  <c:v>Pas assez de théorie</c:v>
                </c:pt>
                <c:pt idx="2">
                  <c:v>Pas assez de pratique</c:v>
                </c:pt>
                <c:pt idx="3">
                  <c:v>Pas d’avis </c:v>
                </c:pt>
              </c:strCache>
            </c:strRef>
          </c:cat>
          <c:val>
            <c:numRef>
              <c:f>'Q.7-Q.8 Equilibres'!$B$8:$B$11</c:f>
              <c:numCache>
                <c:formatCode>General</c:formatCode>
                <c:ptCount val="4"/>
                <c:pt idx="0">
                  <c:v>51</c:v>
                </c:pt>
                <c:pt idx="1">
                  <c:v>8</c:v>
                </c:pt>
                <c:pt idx="2">
                  <c:v>14</c:v>
                </c:pt>
                <c:pt idx="3">
                  <c:v>13</c:v>
                </c:pt>
              </c:numCache>
            </c:numRef>
          </c:val>
        </c:ser>
        <c:ser>
          <c:idx val="1"/>
          <c:order val="1"/>
          <c:dPt>
            <c:idx val="0"/>
            <c:bubble3D val="0"/>
            <c:spPr>
              <a:solidFill>
                <a:schemeClr val="accent1">
                  <a:shade val="58000"/>
                </a:schemeClr>
              </a:solidFill>
              <a:ln w="19050">
                <a:solidFill>
                  <a:schemeClr val="lt1"/>
                </a:solidFill>
              </a:ln>
              <a:effectLst/>
            </c:spPr>
          </c:dPt>
          <c:dPt>
            <c:idx val="1"/>
            <c:bubble3D val="0"/>
            <c:spPr>
              <a:solidFill>
                <a:schemeClr val="accent1">
                  <a:shade val="86000"/>
                </a:schemeClr>
              </a:solidFill>
              <a:ln w="19050">
                <a:solidFill>
                  <a:schemeClr val="lt1"/>
                </a:solidFill>
              </a:ln>
              <a:effectLst/>
            </c:spPr>
          </c:dPt>
          <c:dPt>
            <c:idx val="2"/>
            <c:bubble3D val="0"/>
            <c:spPr>
              <a:solidFill>
                <a:schemeClr val="accent1">
                  <a:tint val="86000"/>
                </a:schemeClr>
              </a:solidFill>
              <a:ln w="19050">
                <a:solidFill>
                  <a:schemeClr val="lt1"/>
                </a:solidFill>
              </a:ln>
              <a:effectLst/>
            </c:spPr>
          </c:dPt>
          <c:dPt>
            <c:idx val="3"/>
            <c:bubble3D val="0"/>
            <c:spPr>
              <a:solidFill>
                <a:schemeClr val="accent1">
                  <a:tint val="58000"/>
                </a:schemeClr>
              </a:solidFill>
              <a:ln w="19050">
                <a:solidFill>
                  <a:schemeClr val="lt1"/>
                </a:solidFill>
              </a:ln>
              <a:effectLst/>
            </c:spPr>
          </c:dPt>
          <c:cat>
            <c:strRef>
              <c:f>'Q.7-Q.8 Equilibres'!$A$8:$A$11</c:f>
              <c:strCache>
                <c:ptCount val="4"/>
                <c:pt idx="0">
                  <c:v>L’équilibre me convient</c:v>
                </c:pt>
                <c:pt idx="1">
                  <c:v>Pas assez de théorie</c:v>
                </c:pt>
                <c:pt idx="2">
                  <c:v>Pas assez de pratique</c:v>
                </c:pt>
                <c:pt idx="3">
                  <c:v>Pas d’avis </c:v>
                </c:pt>
              </c:strCache>
            </c:strRef>
          </c:cat>
          <c:val>
            <c:numRef>
              <c:f>'Q.7-Q.8 Equilibres'!$C$8:$C$11</c:f>
              <c:numCache>
                <c:formatCode>0.00%</c:formatCode>
                <c:ptCount val="4"/>
                <c:pt idx="0">
                  <c:v>0.59299999999999997</c:v>
                </c:pt>
                <c:pt idx="1">
                  <c:v>9.2999999999999999E-2</c:v>
                </c:pt>
                <c:pt idx="2">
                  <c:v>0.1628</c:v>
                </c:pt>
                <c:pt idx="3">
                  <c:v>0.1512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'Q.7-Q.8 Equilibres'!$K$1:$K$10</c:f>
              <c:strCache>
                <c:ptCount val="10"/>
                <c:pt idx="0">
                  <c:v>Ne sais pas</c:v>
                </c:pt>
                <c:pt idx="1">
                  <c:v>Equilibre bon</c:v>
                </c:pt>
                <c:pt idx="2">
                  <c:v>Autre </c:v>
                </c:pt>
                <c:pt idx="3">
                  <c:v>Modules centraux problématiques</c:v>
                </c:pt>
                <c:pt idx="4">
                  <c:v>Pas assez de pratique </c:v>
                </c:pt>
                <c:pt idx="5">
                  <c:v>Pas assez de théorie</c:v>
                </c:pt>
                <c:pt idx="6">
                  <c:v>Plus de temps pour mise à niveau</c:v>
                </c:pt>
                <c:pt idx="7">
                  <c:v>Equilibre pas bon</c:v>
                </c:pt>
                <c:pt idx="8">
                  <c:v>Trop de cours magistral</c:v>
                </c:pt>
                <c:pt idx="9">
                  <c:v>Trop de théorie</c:v>
                </c:pt>
              </c:strCache>
            </c:strRef>
          </c:cat>
          <c:val>
            <c:numRef>
              <c:f>'Q.7-Q.8 Equilibres'!$L$1:$L$10</c:f>
              <c:numCache>
                <c:formatCode>General</c:formatCode>
                <c:ptCount val="10"/>
                <c:pt idx="0">
                  <c:v>7</c:v>
                </c:pt>
                <c:pt idx="1">
                  <c:v>3</c:v>
                </c:pt>
                <c:pt idx="2">
                  <c:v>2</c:v>
                </c:pt>
                <c:pt idx="3">
                  <c:v>2</c:v>
                </c:pt>
                <c:pt idx="4">
                  <c:v>2</c:v>
                </c:pt>
                <c:pt idx="5">
                  <c:v>2</c:v>
                </c:pt>
                <c:pt idx="6">
                  <c:v>1</c:v>
                </c:pt>
                <c:pt idx="7">
                  <c:v>1</c:v>
                </c:pt>
                <c:pt idx="8">
                  <c:v>1</c:v>
                </c:pt>
                <c:pt idx="9">
                  <c:v>1</c:v>
                </c:pt>
              </c:numCache>
            </c:numRef>
          </c:val>
        </c:ser>
        <c:dLbls>
          <c:dLblPos val="ctr"/>
          <c:showLegendKey val="0"/>
          <c:showVal val="1"/>
          <c:showCatName val="0"/>
          <c:showSerName val="0"/>
          <c:showPercent val="0"/>
          <c:showBubbleSize val="0"/>
        </c:dLbls>
        <c:gapWidth val="182"/>
        <c:axId val="379114656"/>
        <c:axId val="379115048"/>
      </c:barChart>
      <c:catAx>
        <c:axId val="3791146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379115048"/>
        <c:crosses val="autoZero"/>
        <c:auto val="1"/>
        <c:lblAlgn val="ctr"/>
        <c:lblOffset val="100"/>
        <c:noMultiLvlLbl val="0"/>
      </c:catAx>
      <c:valAx>
        <c:axId val="379115048"/>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79114656"/>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'Q.7-Q.8 Equilibres'!$V$1:$V$8</c:f>
              <c:strCache>
                <c:ptCount val="8"/>
                <c:pt idx="0">
                  <c:v>Autre </c:v>
                </c:pt>
                <c:pt idx="1">
                  <c:v>Equilibre bon</c:v>
                </c:pt>
                <c:pt idx="2">
                  <c:v>Pas assez de pratique </c:v>
                </c:pt>
                <c:pt idx="3">
                  <c:v>Ne sais pas</c:v>
                </c:pt>
                <c:pt idx="4">
                  <c:v>Durée TM trop courte</c:v>
                </c:pt>
                <c:pt idx="5">
                  <c:v>Equilibre pas bon</c:v>
                </c:pt>
                <c:pt idx="6">
                  <c:v>Manque de cohérence </c:v>
                </c:pt>
                <c:pt idx="7">
                  <c:v>Pas assez de théorie </c:v>
                </c:pt>
              </c:strCache>
            </c:strRef>
          </c:cat>
          <c:val>
            <c:numRef>
              <c:f>'Q.7-Q.8 Equilibres'!$W$1:$W$8</c:f>
              <c:numCache>
                <c:formatCode>General</c:formatCode>
                <c:ptCount val="8"/>
                <c:pt idx="0">
                  <c:v>7</c:v>
                </c:pt>
                <c:pt idx="1">
                  <c:v>4</c:v>
                </c:pt>
                <c:pt idx="2">
                  <c:v>4</c:v>
                </c:pt>
                <c:pt idx="3">
                  <c:v>3</c:v>
                </c:pt>
                <c:pt idx="4">
                  <c:v>1</c:v>
                </c:pt>
                <c:pt idx="5">
                  <c:v>1</c:v>
                </c:pt>
                <c:pt idx="6">
                  <c:v>1</c:v>
                </c:pt>
                <c:pt idx="7">
                  <c:v>1</c:v>
                </c:pt>
              </c:numCache>
            </c:numRef>
          </c:val>
        </c:ser>
        <c:dLbls>
          <c:dLblPos val="ctr"/>
          <c:showLegendKey val="0"/>
          <c:showVal val="1"/>
          <c:showCatName val="0"/>
          <c:showSerName val="0"/>
          <c:showPercent val="0"/>
          <c:showBubbleSize val="0"/>
        </c:dLbls>
        <c:gapWidth val="182"/>
        <c:axId val="377633520"/>
        <c:axId val="377633912"/>
      </c:barChart>
      <c:catAx>
        <c:axId val="3776335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77633912"/>
        <c:crosses val="autoZero"/>
        <c:auto val="1"/>
        <c:lblAlgn val="ctr"/>
        <c:lblOffset val="100"/>
        <c:noMultiLvlLbl val="0"/>
      </c:catAx>
      <c:valAx>
        <c:axId val="37763391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77633520"/>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withinLinear" id="14">
  <a:schemeClr val="accent1"/>
</cs:colorStyle>
</file>

<file path=ppt/charts/colors14.xml><?xml version="1.0" encoding="utf-8"?>
<cs:colorStyle xmlns:cs="http://schemas.microsoft.com/office/drawing/2012/chartStyle" xmlns:a="http://schemas.openxmlformats.org/drawingml/2006/main" meth="withinLinear" id="14">
  <a:schemeClr val="accent1"/>
</cs:colorStyle>
</file>

<file path=ppt/charts/colors15.xml><?xml version="1.0" encoding="utf-8"?>
<cs:colorStyle xmlns:cs="http://schemas.microsoft.com/office/drawing/2012/chartStyle" xmlns:a="http://schemas.openxmlformats.org/drawingml/2006/main" meth="withinLinear" id="14">
  <a:schemeClr val="accent1"/>
</cs:colorStyle>
</file>

<file path=ppt/charts/colors16.xml><?xml version="1.0" encoding="utf-8"?>
<cs:colorStyle xmlns:cs="http://schemas.microsoft.com/office/drawing/2012/chartStyle" xmlns:a="http://schemas.openxmlformats.org/drawingml/2006/main" meth="withinLinear" id="14">
  <a:schemeClr val="accent1"/>
</cs:colorStyle>
</file>

<file path=ppt/charts/colors17.xml><?xml version="1.0" encoding="utf-8"?>
<cs:colorStyle xmlns:cs="http://schemas.microsoft.com/office/drawing/2012/chartStyle" xmlns:a="http://schemas.openxmlformats.org/drawingml/2006/main" meth="withinLinear" id="14">
  <a:schemeClr val="accent1"/>
</cs:colorStyle>
</file>

<file path=ppt/charts/colors18.xml><?xml version="1.0" encoding="utf-8"?>
<cs:colorStyle xmlns:cs="http://schemas.microsoft.com/office/drawing/2012/chartStyle" xmlns:a="http://schemas.openxmlformats.org/drawingml/2006/main" meth="withinLinear" id="14">
  <a:schemeClr val="accent1"/>
</cs:colorStyle>
</file>

<file path=ppt/charts/colors19.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withinLinear" id="14">
  <a:schemeClr val="accent1"/>
</cs:colorStyle>
</file>

<file path=ppt/charts/colors21.xml><?xml version="1.0" encoding="utf-8"?>
<cs:colorStyle xmlns:cs="http://schemas.microsoft.com/office/drawing/2012/chartStyle" xmlns:a="http://schemas.openxmlformats.org/drawingml/2006/main" meth="withinLinear" id="14">
  <a:schemeClr val="accent1"/>
</cs:colorStyle>
</file>

<file path=ppt/charts/colors2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withinLinear" id="14">
  <a:schemeClr val="accent1"/>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withinLinear" id="14">
  <a:schemeClr val="accent1"/>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 id="14">
  <a:schemeClr val="accent1"/>
</cs:colorStyle>
</file>

<file path=ppt/charts/colors7.xml><?xml version="1.0" encoding="utf-8"?>
<cs:colorStyle xmlns:cs="http://schemas.microsoft.com/office/drawing/2012/chartStyle" xmlns:a="http://schemas.openxmlformats.org/drawingml/2006/main" meth="withinLinear" id="14">
  <a:schemeClr val="accent1"/>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0.57049</cdr:x>
      <cdr:y>0.36268</cdr:y>
    </cdr:from>
    <cdr:to>
      <cdr:x>0.76524</cdr:x>
      <cdr:y>0.48556</cdr:y>
    </cdr:to>
    <cdr:sp macro="" textlink="">
      <cdr:nvSpPr>
        <cdr:cNvPr id="3" name="ZoneTexte 10"/>
        <cdr:cNvSpPr txBox="1"/>
      </cdr:nvSpPr>
      <cdr:spPr>
        <a:xfrm xmlns:a="http://schemas.openxmlformats.org/drawingml/2006/main">
          <a:off x="4225108" y="2245976"/>
          <a:ext cx="1442344" cy="76095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26.7%</a:t>
          </a:r>
          <a:endParaRPr lang="en-US" sz="2000" dirty="0">
            <a:solidFill>
              <a:schemeClr val="bg1"/>
            </a:solidFill>
          </a:endParaRPr>
        </a:p>
      </cdr:txBody>
    </cdr:sp>
  </cdr:relSizeAnchor>
  <cdr:relSizeAnchor xmlns:cdr="http://schemas.openxmlformats.org/drawingml/2006/chartDrawing">
    <cdr:from>
      <cdr:x>0.62855</cdr:x>
      <cdr:y>0.63451</cdr:y>
    </cdr:from>
    <cdr:to>
      <cdr:x>0.8233</cdr:x>
      <cdr:y>0.75739</cdr:y>
    </cdr:to>
    <cdr:sp macro="" textlink="">
      <cdr:nvSpPr>
        <cdr:cNvPr id="4" name="ZoneTexte 10"/>
        <cdr:cNvSpPr txBox="1"/>
      </cdr:nvSpPr>
      <cdr:spPr>
        <a:xfrm xmlns:a="http://schemas.openxmlformats.org/drawingml/2006/main">
          <a:off x="4655118" y="3929352"/>
          <a:ext cx="1442344" cy="76095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8</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9.3%</a:t>
          </a:r>
          <a:endParaRPr lang="en-US" sz="2000" dirty="0">
            <a:solidFill>
              <a:schemeClr val="bg1"/>
            </a:solidFill>
          </a:endParaRPr>
        </a:p>
      </cdr:txBody>
    </cdr:sp>
  </cdr:relSizeAnchor>
  <cdr:relSizeAnchor xmlns:cdr="http://schemas.openxmlformats.org/drawingml/2006/chartDrawing">
    <cdr:from>
      <cdr:x>0.44</cdr:x>
      <cdr:y>0.75721</cdr:y>
    </cdr:from>
    <cdr:to>
      <cdr:x>0.63475</cdr:x>
      <cdr:y>0.88009</cdr:y>
    </cdr:to>
    <cdr:sp macro="" textlink="">
      <cdr:nvSpPr>
        <cdr:cNvPr id="5" name="ZoneTexte 10"/>
        <cdr:cNvSpPr txBox="1"/>
      </cdr:nvSpPr>
      <cdr:spPr>
        <a:xfrm xmlns:a="http://schemas.openxmlformats.org/drawingml/2006/main">
          <a:off x="3168353" y="4458500"/>
          <a:ext cx="1402356" cy="72352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tx1"/>
              </a:solidFill>
            </a:rPr>
            <a:t>17</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tx1"/>
              </a:solidFill>
            </a:rPr>
            <a:t>19.8%</a:t>
          </a:r>
          <a:endParaRPr lang="en-US" sz="2000" dirty="0">
            <a:solidFill>
              <a:schemeClr val="tx1"/>
            </a:solidFill>
          </a:endParaRPr>
        </a:p>
      </cdr:txBody>
    </cdr:sp>
  </cdr:relSizeAnchor>
  <cdr:relSizeAnchor xmlns:cdr="http://schemas.openxmlformats.org/drawingml/2006/chartDrawing">
    <cdr:from>
      <cdr:x>0.23158</cdr:x>
      <cdr:y>0.5</cdr:y>
    </cdr:from>
    <cdr:to>
      <cdr:x>0.42633</cdr:x>
      <cdr:y>0.62288</cdr:y>
    </cdr:to>
    <cdr:sp macro="" textlink="">
      <cdr:nvSpPr>
        <cdr:cNvPr id="6" name="ZoneTexte 10"/>
        <cdr:cNvSpPr txBox="1"/>
      </cdr:nvSpPr>
      <cdr:spPr>
        <a:xfrm xmlns:a="http://schemas.openxmlformats.org/drawingml/2006/main">
          <a:off x="1584176" y="2880320"/>
          <a:ext cx="1332227"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tx1"/>
              </a:solidFill>
            </a:rPr>
            <a:t>38</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tx1"/>
              </a:solidFill>
            </a:rPr>
            <a:t>44.2%</a:t>
          </a:r>
          <a:endParaRPr lang="en-US" sz="2000" dirty="0">
            <a:solidFill>
              <a:schemeClr val="tx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0.3785</cdr:x>
      <cdr:y>0.15373</cdr:y>
    </cdr:from>
    <cdr:to>
      <cdr:x>0.42991</cdr:x>
      <cdr:y>0.18086</cdr:y>
    </cdr:to>
    <cdr:sp macro="" textlink="">
      <cdr:nvSpPr>
        <cdr:cNvPr id="2" name="Ellipse 1"/>
        <cdr:cNvSpPr/>
      </cdr:nvSpPr>
      <cdr:spPr>
        <a:xfrm xmlns:a="http://schemas.openxmlformats.org/drawingml/2006/main">
          <a:off x="5832648" y="1224136"/>
          <a:ext cx="792088" cy="216050"/>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defPPr>
            <a:defRPr lang="fr-F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0.41121</cdr:x>
      <cdr:y>0.21703</cdr:y>
    </cdr:from>
    <cdr:to>
      <cdr:x>0.45794</cdr:x>
      <cdr:y>0.24416</cdr:y>
    </cdr:to>
    <cdr:sp macro="" textlink="">
      <cdr:nvSpPr>
        <cdr:cNvPr id="3" name="Ellipse 2"/>
        <cdr:cNvSpPr/>
      </cdr:nvSpPr>
      <cdr:spPr>
        <a:xfrm xmlns:a="http://schemas.openxmlformats.org/drawingml/2006/main">
          <a:off x="6336704" y="1728192"/>
          <a:ext cx="720080" cy="216024"/>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0.46729</cdr:x>
      <cdr:y>0.28033</cdr:y>
    </cdr:from>
    <cdr:to>
      <cdr:x>0.51869</cdr:x>
      <cdr:y>0.3165</cdr:y>
    </cdr:to>
    <cdr:sp macro="" textlink="">
      <cdr:nvSpPr>
        <cdr:cNvPr id="4" name="Ellipse 3"/>
        <cdr:cNvSpPr/>
      </cdr:nvSpPr>
      <cdr:spPr>
        <a:xfrm xmlns:a="http://schemas.openxmlformats.org/drawingml/2006/main">
          <a:off x="7200800" y="2232248"/>
          <a:ext cx="792088" cy="288058"/>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0.48075</cdr:x>
      <cdr:y>0.35267</cdr:y>
    </cdr:from>
    <cdr:to>
      <cdr:x>0.52776</cdr:x>
      <cdr:y>0.3798</cdr:y>
    </cdr:to>
    <cdr:sp macro="" textlink="">
      <cdr:nvSpPr>
        <cdr:cNvPr id="5" name="Ellipse 4"/>
        <cdr:cNvSpPr/>
      </cdr:nvSpPr>
      <cdr:spPr>
        <a:xfrm xmlns:a="http://schemas.openxmlformats.org/drawingml/2006/main">
          <a:off x="7408185" y="2808312"/>
          <a:ext cx="724385" cy="216050"/>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0.41589</cdr:x>
      <cdr:y>0.41597</cdr:y>
    </cdr:from>
    <cdr:to>
      <cdr:x>0.45794</cdr:x>
      <cdr:y>0.44497</cdr:y>
    </cdr:to>
    <cdr:sp macro="" textlink="">
      <cdr:nvSpPr>
        <cdr:cNvPr id="6" name="Ellipse 5"/>
        <cdr:cNvSpPr/>
      </cdr:nvSpPr>
      <cdr:spPr>
        <a:xfrm xmlns:a="http://schemas.openxmlformats.org/drawingml/2006/main">
          <a:off x="6408713" y="3312367"/>
          <a:ext cx="648072" cy="230951"/>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0.40654</cdr:x>
      <cdr:y>0.55161</cdr:y>
    </cdr:from>
    <cdr:to>
      <cdr:x>0.45327</cdr:x>
      <cdr:y>0.57874</cdr:y>
    </cdr:to>
    <cdr:sp macro="" textlink="">
      <cdr:nvSpPr>
        <cdr:cNvPr id="7" name="Ellipse 6"/>
        <cdr:cNvSpPr/>
      </cdr:nvSpPr>
      <cdr:spPr>
        <a:xfrm xmlns:a="http://schemas.openxmlformats.org/drawingml/2006/main">
          <a:off x="6264697" y="4392488"/>
          <a:ext cx="720080" cy="216050"/>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0.43458</cdr:x>
      <cdr:y>0.61491</cdr:y>
    </cdr:from>
    <cdr:to>
      <cdr:x>0.47664</cdr:x>
      <cdr:y>0.64204</cdr:y>
    </cdr:to>
    <cdr:sp macro="" textlink="">
      <cdr:nvSpPr>
        <cdr:cNvPr id="8" name="Ellipse 7"/>
        <cdr:cNvSpPr/>
      </cdr:nvSpPr>
      <cdr:spPr>
        <a:xfrm xmlns:a="http://schemas.openxmlformats.org/drawingml/2006/main">
          <a:off x="6696744" y="4896544"/>
          <a:ext cx="648072" cy="216050"/>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0.37383</cdr:x>
      <cdr:y>0.67821</cdr:y>
    </cdr:from>
    <cdr:to>
      <cdr:x>0.41121</cdr:x>
      <cdr:y>0.70534</cdr:y>
    </cdr:to>
    <cdr:sp macro="" textlink="">
      <cdr:nvSpPr>
        <cdr:cNvPr id="9" name="Ellipse 8"/>
        <cdr:cNvSpPr/>
      </cdr:nvSpPr>
      <cdr:spPr>
        <a:xfrm xmlns:a="http://schemas.openxmlformats.org/drawingml/2006/main">
          <a:off x="5760640" y="5400600"/>
          <a:ext cx="576064" cy="216050"/>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0.3785</cdr:x>
      <cdr:y>0.74151</cdr:y>
    </cdr:from>
    <cdr:to>
      <cdr:x>0.41122</cdr:x>
      <cdr:y>0.77768</cdr:y>
    </cdr:to>
    <cdr:sp macro="" textlink="">
      <cdr:nvSpPr>
        <cdr:cNvPr id="10" name="Ellipse 9"/>
        <cdr:cNvSpPr/>
      </cdr:nvSpPr>
      <cdr:spPr>
        <a:xfrm xmlns:a="http://schemas.openxmlformats.org/drawingml/2006/main">
          <a:off x="5832577" y="5904656"/>
          <a:ext cx="504128" cy="288036"/>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0.46922</cdr:x>
      <cdr:y>0.87715</cdr:y>
    </cdr:from>
    <cdr:to>
      <cdr:x>0.50935</cdr:x>
      <cdr:y>0.91332</cdr:y>
    </cdr:to>
    <cdr:sp macro="" textlink="">
      <cdr:nvSpPr>
        <cdr:cNvPr id="11" name="Ellipse 10"/>
        <cdr:cNvSpPr/>
      </cdr:nvSpPr>
      <cdr:spPr>
        <a:xfrm xmlns:a="http://schemas.openxmlformats.org/drawingml/2006/main">
          <a:off x="7230618" y="6984776"/>
          <a:ext cx="618254" cy="288032"/>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dr:relSizeAnchor xmlns:cdr="http://schemas.openxmlformats.org/drawingml/2006/chartDrawing">
    <cdr:from>
      <cdr:x>0.41589</cdr:x>
      <cdr:y>0.93844</cdr:y>
    </cdr:from>
    <cdr:to>
      <cdr:x>0.45327</cdr:x>
      <cdr:y>0.97662</cdr:y>
    </cdr:to>
    <cdr:sp macro="" textlink="">
      <cdr:nvSpPr>
        <cdr:cNvPr id="12" name="Ellipse 11"/>
        <cdr:cNvSpPr/>
      </cdr:nvSpPr>
      <cdr:spPr>
        <a:xfrm xmlns:a="http://schemas.openxmlformats.org/drawingml/2006/main">
          <a:off x="6408712" y="7472862"/>
          <a:ext cx="576064" cy="304001"/>
        </a:xfrm>
        <a:prstGeom xmlns:a="http://schemas.openxmlformats.org/drawingml/2006/main" prst="ellipse">
          <a:avLst/>
        </a:prstGeom>
        <a:noFill xmlns:a="http://schemas.openxmlformats.org/drawingml/2006/main"/>
        <a:ln xmlns:a="http://schemas.openxmlformats.org/drawingml/2006/main" w="38100"/>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0" tIns="0" rIns="0" bIns="0" rtlCol="0" anchor="ct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endParaRPr lang="fr-CH"/>
        </a:p>
      </cdr:txBody>
    </cdr:sp>
  </cdr:relSizeAnchor>
</c:userShapes>
</file>

<file path=ppt/drawings/drawing3.xml><?xml version="1.0" encoding="utf-8"?>
<c:userShapes xmlns:c="http://schemas.openxmlformats.org/drawingml/2006/chart">
  <cdr:relSizeAnchor xmlns:cdr="http://schemas.openxmlformats.org/drawingml/2006/chartDrawing">
    <cdr:from>
      <cdr:x>0.17593</cdr:x>
      <cdr:y>0.65591</cdr:y>
    </cdr:from>
    <cdr:to>
      <cdr:x>0.32089</cdr:x>
      <cdr:y>0.76162</cdr:y>
    </cdr:to>
    <cdr:sp macro="" textlink="">
      <cdr:nvSpPr>
        <cdr:cNvPr id="2" name="ZoneTexte 10"/>
        <cdr:cNvSpPr txBox="1"/>
      </cdr:nvSpPr>
      <cdr:spPr>
        <a:xfrm xmlns:a="http://schemas.openxmlformats.org/drawingml/2006/main">
          <a:off x="1368152" y="4392488"/>
          <a:ext cx="1127391"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cdr:txBody>
    </cdr:sp>
  </cdr:relSizeAnchor>
  <cdr:relSizeAnchor xmlns:cdr="http://schemas.openxmlformats.org/drawingml/2006/chartDrawing">
    <cdr:from>
      <cdr:x>0</cdr:x>
      <cdr:y>0.94025</cdr:y>
    </cdr:from>
    <cdr:to>
      <cdr:x>0.14497</cdr:x>
      <cdr:y>1</cdr:y>
    </cdr:to>
    <cdr:sp macro="" textlink="">
      <cdr:nvSpPr>
        <cdr:cNvPr id="3" name="ZoneTexte 5"/>
        <cdr:cNvSpPr txBox="1"/>
      </cdr:nvSpPr>
      <cdr:spPr>
        <a:xfrm xmlns:a="http://schemas.openxmlformats.org/drawingml/2006/main">
          <a:off x="-1326431" y="6296633"/>
          <a:ext cx="1127391" cy="400111"/>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cdr:txBody>
    </cdr:sp>
  </cdr:relSizeAnchor>
  <cdr:relSizeAnchor xmlns:cdr="http://schemas.openxmlformats.org/drawingml/2006/chartDrawing">
    <cdr:from>
      <cdr:x>0.43405</cdr:x>
      <cdr:y>0.4807</cdr:y>
    </cdr:from>
    <cdr:to>
      <cdr:x>0.57902</cdr:x>
      <cdr:y>0.58641</cdr:y>
    </cdr:to>
    <cdr:sp macro="" textlink="">
      <cdr:nvSpPr>
        <cdr:cNvPr id="4" name="ZoneTexte 10"/>
        <cdr:cNvSpPr txBox="1"/>
      </cdr:nvSpPr>
      <cdr:spPr>
        <a:xfrm xmlns:a="http://schemas.openxmlformats.org/drawingml/2006/main">
          <a:off x="3375536" y="3219152"/>
          <a:ext cx="1127391"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36</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41.9%</a:t>
          </a:r>
          <a:endParaRPr lang="en-US" sz="2000" dirty="0">
            <a:solidFill>
              <a:schemeClr val="bg1"/>
            </a:solidFill>
          </a:endParaRPr>
        </a:p>
      </cdr:txBody>
    </cdr:sp>
  </cdr:relSizeAnchor>
  <cdr:relSizeAnchor xmlns:cdr="http://schemas.openxmlformats.org/drawingml/2006/chartDrawing">
    <cdr:from>
      <cdr:x>0.12963</cdr:x>
      <cdr:y>0.33333</cdr:y>
    </cdr:from>
    <cdr:to>
      <cdr:x>0.2746</cdr:x>
      <cdr:y>0.43904</cdr:y>
    </cdr:to>
    <cdr:sp macro="" textlink="">
      <cdr:nvSpPr>
        <cdr:cNvPr id="5" name="ZoneTexte 10"/>
        <cdr:cNvSpPr txBox="1"/>
      </cdr:nvSpPr>
      <cdr:spPr>
        <a:xfrm xmlns:a="http://schemas.openxmlformats.org/drawingml/2006/main">
          <a:off x="1008112" y="2232248"/>
          <a:ext cx="1127391"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21</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24.4%</a:t>
          </a:r>
          <a:endParaRPr lang="en-US" sz="2000" dirty="0">
            <a:solidFill>
              <a:schemeClr val="bg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a16="http://schemas.microsoft.com/office/drawing/2014/main" xmlns=""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22.01.2019</a:t>
            </a:fld>
            <a:endParaRPr lang="fr-CH"/>
          </a:p>
        </p:txBody>
      </p:sp>
      <p:sp>
        <p:nvSpPr>
          <p:cNvPr id="4" name="Footer Placeholder 3">
            <a:extLst>
              <a:ext uri="{FF2B5EF4-FFF2-40B4-BE49-F238E27FC236}">
                <a16:creationId xmlns:a16="http://schemas.microsoft.com/office/drawing/2014/main" xmlns=""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a16="http://schemas.microsoft.com/office/drawing/2014/main" xmlns=""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22.01.2019</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33267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883784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234351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Question à choix multiples</a:t>
            </a:r>
            <a:r>
              <a:rPr lang="fr-CH" sz="1200" kern="1200" baseline="0" dirty="0" smtClean="0">
                <a:solidFill>
                  <a:schemeClr val="tx1"/>
                </a:solidFill>
                <a:effectLst/>
                <a:latin typeface="+mn-lt"/>
                <a:ea typeface="+mn-ea"/>
                <a:cs typeface="+mn-cs"/>
              </a:rPr>
              <a:t> </a:t>
            </a:r>
            <a:r>
              <a:rPr lang="fr-CH" sz="1200" kern="1200" dirty="0" smtClean="0">
                <a:solidFill>
                  <a:schemeClr val="tx1"/>
                </a:solidFill>
                <a:effectLst/>
                <a:latin typeface="+mn-lt"/>
                <a:ea typeface="+mn-ea"/>
                <a:cs typeface="+mn-cs"/>
              </a:rPr>
              <a:t>= N=269</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A comparer avec Alumni</a:t>
            </a:r>
            <a:r>
              <a:rPr lang="fr-CH" sz="1200" kern="1200" baseline="0" dirty="0" smtClean="0">
                <a:solidFill>
                  <a:schemeClr val="tx1"/>
                </a:solidFill>
                <a:effectLst/>
                <a:latin typeface="+mn-lt"/>
                <a:ea typeface="+mn-ea"/>
                <a:cs typeface="+mn-cs"/>
              </a:rPr>
              <a:t> mais attention «dimension spécialisation» vs «activités de recherche»</a:t>
            </a:r>
            <a:endParaRPr lang="fr-CH" sz="1200" kern="1200" dirty="0" smtClean="0">
              <a:solidFill>
                <a:schemeClr val="tx1"/>
              </a:solidFill>
              <a:effectLst/>
              <a:latin typeface="+mn-lt"/>
              <a:ea typeface="+mn-ea"/>
              <a:cs typeface="+mn-cs"/>
            </a:endParaRPr>
          </a:p>
          <a:p>
            <a:endParaRPr lang="fr-CH" dirty="0"/>
          </a:p>
        </p:txBody>
      </p:sp>
    </p:spTree>
    <p:extLst>
      <p:ext uri="{BB962C8B-B14F-4D97-AF65-F5344CB8AC3E}">
        <p14:creationId xmlns:p14="http://schemas.microsoft.com/office/powerpoint/2010/main" val="3434991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a:t>
            </a:r>
            <a:r>
              <a:rPr lang="fr-CH" baseline="0" dirty="0" smtClean="0"/>
              <a:t> à choix multiples. N=83 par proposition</a:t>
            </a:r>
          </a:p>
          <a:p>
            <a:r>
              <a:rPr lang="fr-CH" baseline="0" dirty="0" smtClean="0"/>
              <a:t>N=1112 avis collectés </a:t>
            </a:r>
            <a:endParaRPr lang="fr-CH" dirty="0" smtClean="0"/>
          </a:p>
          <a:p>
            <a:r>
              <a:rPr lang="fr-CH" dirty="0" smtClean="0"/>
              <a:t>Question</a:t>
            </a:r>
            <a:r>
              <a:rPr lang="fr-CH" baseline="0" dirty="0" smtClean="0"/>
              <a:t> oubliée pour systèmes d’information complexes!! </a:t>
            </a:r>
            <a:endParaRPr lang="fr-CH" dirty="0"/>
          </a:p>
        </p:txBody>
      </p:sp>
    </p:spTree>
    <p:extLst>
      <p:ext uri="{BB962C8B-B14F-4D97-AF65-F5344CB8AC3E}">
        <p14:creationId xmlns:p14="http://schemas.microsoft.com/office/powerpoint/2010/main" val="1035826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435759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Comparer avec Q.10 </a:t>
            </a:r>
          </a:p>
        </p:txBody>
      </p:sp>
    </p:spTree>
    <p:extLst>
      <p:ext uri="{BB962C8B-B14F-4D97-AF65-F5344CB8AC3E}">
        <p14:creationId xmlns:p14="http://schemas.microsoft.com/office/powerpoint/2010/main" val="3622286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Comparer avec Q.10 </a:t>
            </a:r>
            <a:endParaRPr lang="fr-CH" dirty="0"/>
          </a:p>
        </p:txBody>
      </p:sp>
    </p:spTree>
    <p:extLst>
      <p:ext uri="{BB962C8B-B14F-4D97-AF65-F5344CB8AC3E}">
        <p14:creationId xmlns:p14="http://schemas.microsoft.com/office/powerpoint/2010/main" val="2937023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Comparer avec alumni</a:t>
            </a:r>
            <a:r>
              <a:rPr lang="fr-CH" baseline="0" dirty="0" smtClean="0"/>
              <a:t> et étudiants! </a:t>
            </a:r>
            <a:endParaRPr lang="fr-CH" dirty="0"/>
          </a:p>
        </p:txBody>
      </p:sp>
    </p:spTree>
    <p:extLst>
      <p:ext uri="{BB962C8B-B14F-4D97-AF65-F5344CB8AC3E}">
        <p14:creationId xmlns:p14="http://schemas.microsoft.com/office/powerpoint/2010/main" val="2693805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439021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Le</a:t>
            </a:r>
            <a:r>
              <a:rPr lang="fr-CH" baseline="0" dirty="0" smtClean="0"/>
              <a:t> profil du répondant pour la Q.16  no19 est le suivant: </a:t>
            </a:r>
          </a:p>
          <a:p>
            <a:r>
              <a:rPr lang="fr-CH" dirty="0" smtClean="0"/>
              <a:t>Un PER qui enseigne</a:t>
            </a:r>
            <a:r>
              <a:rPr lang="fr-CH" baseline="0" dirty="0" smtClean="0"/>
              <a:t> en TIC, option «Ingénierie logicielle» et «Système d’information complexe»</a:t>
            </a:r>
            <a:endParaRPr lang="fr-CH" dirty="0"/>
          </a:p>
        </p:txBody>
      </p:sp>
    </p:spTree>
    <p:extLst>
      <p:ext uri="{BB962C8B-B14F-4D97-AF65-F5344CB8AC3E}">
        <p14:creationId xmlns:p14="http://schemas.microsoft.com/office/powerpoint/2010/main" val="121490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540063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Questions à choix multiples ! </a:t>
            </a:r>
          </a:p>
          <a:p>
            <a:r>
              <a:rPr lang="fr-CH" dirty="0" smtClean="0"/>
              <a:t>Questions 2-4 conditionnées à Q.1</a:t>
            </a:r>
            <a:endParaRPr lang="fr-CH" dirty="0"/>
          </a:p>
        </p:txBody>
      </p:sp>
    </p:spTree>
    <p:extLst>
      <p:ext uri="{BB962C8B-B14F-4D97-AF65-F5344CB8AC3E}">
        <p14:creationId xmlns:p14="http://schemas.microsoft.com/office/powerpoint/2010/main" val="1898272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A comparer avec Alumni</a:t>
            </a:r>
            <a:endParaRPr lang="fr-CH" dirty="0"/>
          </a:p>
        </p:txBody>
      </p:sp>
    </p:spTree>
    <p:extLst>
      <p:ext uri="{BB962C8B-B14F-4D97-AF65-F5344CB8AC3E}">
        <p14:creationId xmlns:p14="http://schemas.microsoft.com/office/powerpoint/2010/main" val="2699521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conditionnée à Q.6 «Non»</a:t>
            </a:r>
            <a:endParaRPr lang="fr-CH" dirty="0"/>
          </a:p>
        </p:txBody>
      </p:sp>
    </p:spTree>
    <p:extLst>
      <p:ext uri="{BB962C8B-B14F-4D97-AF65-F5344CB8AC3E}">
        <p14:creationId xmlns:p14="http://schemas.microsoft.com/office/powerpoint/2010/main" val="3784932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A</a:t>
            </a:r>
            <a:r>
              <a:rPr lang="fr-CH" baseline="0" dirty="0" smtClean="0"/>
              <a:t> comparer avec étudiants et alumni</a:t>
            </a:r>
            <a:endParaRPr lang="fr-CH" dirty="0"/>
          </a:p>
        </p:txBody>
      </p:sp>
    </p:spTree>
    <p:extLst>
      <p:ext uri="{BB962C8B-B14F-4D97-AF65-F5344CB8AC3E}">
        <p14:creationId xmlns:p14="http://schemas.microsoft.com/office/powerpoint/2010/main" val="568183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A comparer avec étudiants mais attention «dimension compétences» vs «objectifs pédagogiques</a:t>
            </a:r>
            <a:r>
              <a:rPr lang="fr-CH" baseline="0" dirty="0" smtClean="0"/>
              <a:t> visés»</a:t>
            </a:r>
            <a:endParaRPr lang="fr-CH" dirty="0"/>
          </a:p>
        </p:txBody>
      </p:sp>
    </p:spTree>
    <p:extLst>
      <p:ext uri="{BB962C8B-B14F-4D97-AF65-F5344CB8AC3E}">
        <p14:creationId xmlns:p14="http://schemas.microsoft.com/office/powerpoint/2010/main" val="2261929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A comparer</a:t>
            </a:r>
            <a:r>
              <a:rPr lang="fr-CH" baseline="0" dirty="0" smtClean="0"/>
              <a:t> avec Alumni</a:t>
            </a:r>
            <a:endParaRPr lang="fr-CH" dirty="0"/>
          </a:p>
        </p:txBody>
      </p:sp>
    </p:spTree>
    <p:extLst>
      <p:ext uri="{BB962C8B-B14F-4D97-AF65-F5344CB8AC3E}">
        <p14:creationId xmlns:p14="http://schemas.microsoft.com/office/powerpoint/2010/main" val="3684696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508234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a16="http://schemas.microsoft.com/office/drawing/2014/main" xmlns=""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a16="http://schemas.microsoft.com/office/drawing/2014/main" xmlns=""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a16="http://schemas.microsoft.com/office/drawing/2014/main" xmlns=""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a16="http://schemas.microsoft.com/office/drawing/2014/main" xmlns=""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a16="http://schemas.microsoft.com/office/drawing/2014/main" xmlns=""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a16="http://schemas.microsoft.com/office/drawing/2014/main" xmlns=""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1" name="Espace réservé du texte 21">
            <a:extLst>
              <a:ext uri="{FF2B5EF4-FFF2-40B4-BE49-F238E27FC236}">
                <a16:creationId xmlns:a16="http://schemas.microsoft.com/office/drawing/2014/main" xmlns=""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Tree>
    <p:extLst>
      <p:ext uri="{BB962C8B-B14F-4D97-AF65-F5344CB8AC3E}">
        <p14:creationId xmlns:p14="http://schemas.microsoft.com/office/powerpoint/2010/main" val="1097634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xmlns=""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xmlns=""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xmlns=""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xmlns=""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xmlns=""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xmlns=""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a16="http://schemas.microsoft.com/office/drawing/2014/main" xmlns=""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xmlns=""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xmlns=""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a16="http://schemas.microsoft.com/office/drawing/2014/main" xmlns=""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a16="http://schemas.microsoft.com/office/drawing/2014/main" xmlns=""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a16="http://schemas.microsoft.com/office/drawing/2014/main" xmlns=""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a16="http://schemas.microsoft.com/office/drawing/2014/main" xmlns=""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a16="http://schemas.microsoft.com/office/drawing/2014/main" xmlns=""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a16="http://schemas.microsoft.com/office/drawing/2014/main" xmlns=""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8" name="Espace réservé du texte 21">
            <a:extLst>
              <a:ext uri="{FF2B5EF4-FFF2-40B4-BE49-F238E27FC236}">
                <a16:creationId xmlns:a16="http://schemas.microsoft.com/office/drawing/2014/main" xmlns=""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a16="http://schemas.microsoft.com/office/drawing/2014/main" xmlns=""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a16="http://schemas.microsoft.com/office/drawing/2014/main" xmlns=""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7" name="Espace réservé du texte 14">
            <a:extLst>
              <a:ext uri="{FF2B5EF4-FFF2-40B4-BE49-F238E27FC236}">
                <a16:creationId xmlns:a16="http://schemas.microsoft.com/office/drawing/2014/main" xmlns=""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xmlns=""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xmlns="" val="2816856591"/>
                    </a:ext>
                  </a:extLst>
                </a:gridCol>
                <a:gridCol w="13002587">
                  <a:extLst>
                    <a:ext uri="{9D8B030D-6E8A-4147-A177-3AD203B41FA5}">
                      <a16:colId xmlns:a16="http://schemas.microsoft.com/office/drawing/2014/main" xmlns="" val="3863861306"/>
                    </a:ext>
                  </a:extLst>
                </a:gridCol>
                <a:gridCol w="1645896">
                  <a:extLst>
                    <a:ext uri="{9D8B030D-6E8A-4147-A177-3AD203B41FA5}">
                      <a16:colId xmlns:a16="http://schemas.microsoft.com/office/drawing/2014/main" xmlns="" val="225521731"/>
                    </a:ext>
                  </a:extLst>
                </a:gridCol>
                <a:gridCol w="1728193">
                  <a:extLst>
                    <a:ext uri="{9D8B030D-6E8A-4147-A177-3AD203B41FA5}">
                      <a16:colId xmlns:a16="http://schemas.microsoft.com/office/drawing/2014/main" xmlns=""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xmlns=""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xmlns=""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xmlns=""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xmlns=""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xmlns=""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xmlns=""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xmlns=""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xmlns="" val="2816856591"/>
                    </a:ext>
                  </a:extLst>
                </a:gridCol>
                <a:gridCol w="13002587">
                  <a:extLst>
                    <a:ext uri="{9D8B030D-6E8A-4147-A177-3AD203B41FA5}">
                      <a16:colId xmlns:a16="http://schemas.microsoft.com/office/drawing/2014/main" xmlns="" val="3863861306"/>
                    </a:ext>
                  </a:extLst>
                </a:gridCol>
                <a:gridCol w="1645896">
                  <a:extLst>
                    <a:ext uri="{9D8B030D-6E8A-4147-A177-3AD203B41FA5}">
                      <a16:colId xmlns:a16="http://schemas.microsoft.com/office/drawing/2014/main" xmlns="" val="225521731"/>
                    </a:ext>
                  </a:extLst>
                </a:gridCol>
                <a:gridCol w="1728193">
                  <a:extLst>
                    <a:ext uri="{9D8B030D-6E8A-4147-A177-3AD203B41FA5}">
                      <a16:colId xmlns:a16="http://schemas.microsoft.com/office/drawing/2014/main" xmlns=""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308666930"/>
                  </a:ext>
                </a:extLst>
              </a:tr>
            </a:tbl>
          </a:graphicData>
        </a:graphic>
      </p:graphicFrame>
      <p:sp>
        <p:nvSpPr>
          <p:cNvPr id="6" name="Slide Number Placeholder 5">
            <a:extLst>
              <a:ext uri="{FF2B5EF4-FFF2-40B4-BE49-F238E27FC236}">
                <a16:creationId xmlns:a16="http://schemas.microsoft.com/office/drawing/2014/main" xmlns=""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2.tif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xmlns=""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a16="http://schemas.microsoft.com/office/drawing/2014/main" xmlns=""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chart" Target="../charts/char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chart" Target="../charts/chart18.xml"/><Relationship Id="rId3" Type="http://schemas.openxmlformats.org/officeDocument/2006/relationships/chart" Target="../charts/chart13.xml"/><Relationship Id="rId7" Type="http://schemas.openxmlformats.org/officeDocument/2006/relationships/chart" Target="../charts/chart17.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chart" Target="../charts/chart16.xml"/><Relationship Id="rId11" Type="http://schemas.openxmlformats.org/officeDocument/2006/relationships/chart" Target="../charts/chart21.xml"/><Relationship Id="rId5" Type="http://schemas.openxmlformats.org/officeDocument/2006/relationships/chart" Target="../charts/chart15.xml"/><Relationship Id="rId10" Type="http://schemas.openxmlformats.org/officeDocument/2006/relationships/chart" Target="../charts/chart20.xml"/><Relationship Id="rId4" Type="http://schemas.openxmlformats.org/officeDocument/2006/relationships/chart" Target="../charts/chart14.xml"/><Relationship Id="rId9" Type="http://schemas.openxmlformats.org/officeDocument/2006/relationships/chart" Target="../charts/chart19.xml"/></Relationships>
</file>

<file path=ppt/slides/_rels/slide26.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chart" Target="../charts/chart26.xml"/></Relationships>
</file>

<file path=ppt/slides/_rels/slide32.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B87BA5-8C2D-4CCD-904A-FF23A64452CA}"/>
              </a:ext>
            </a:extLst>
          </p:cNvPr>
          <p:cNvSpPr>
            <a:spLocks noGrp="1"/>
          </p:cNvSpPr>
          <p:nvPr>
            <p:ph type="title"/>
          </p:nvPr>
        </p:nvSpPr>
        <p:spPr/>
        <p:txBody>
          <a:bodyPr/>
          <a:lstStyle/>
          <a:p>
            <a:r>
              <a:rPr lang="fr-CH" dirty="0" smtClean="0"/>
              <a:t>Résultats sondage MSE auprès du PER</a:t>
            </a:r>
            <a:endParaRPr lang="fr-CH" dirty="0"/>
          </a:p>
        </p:txBody>
      </p:sp>
      <p:sp>
        <p:nvSpPr>
          <p:cNvPr id="9" name="Text Placeholder 8">
            <a:extLst>
              <a:ext uri="{FF2B5EF4-FFF2-40B4-BE49-F238E27FC236}">
                <a16:creationId xmlns:a16="http://schemas.microsoft.com/office/drawing/2014/main" xmlns="" id="{4C9980D0-6B96-427E-8187-CC3E86D0088C}"/>
              </a:ext>
            </a:extLst>
          </p:cNvPr>
          <p:cNvSpPr>
            <a:spLocks noGrp="1"/>
          </p:cNvSpPr>
          <p:nvPr>
            <p:ph type="body" sz="quarter" idx="22"/>
          </p:nvPr>
        </p:nvSpPr>
        <p:spPr/>
        <p:txBody>
          <a:bodyPr/>
          <a:lstStyle/>
          <a:p>
            <a:r>
              <a:rPr lang="fr-CH" dirty="0" smtClean="0"/>
              <a:t>Lausanne</a:t>
            </a:r>
            <a:endParaRPr lang="fr-CH" dirty="0"/>
          </a:p>
        </p:txBody>
      </p:sp>
      <p:sp>
        <p:nvSpPr>
          <p:cNvPr id="10" name="Text Placeholder 9">
            <a:extLst>
              <a:ext uri="{FF2B5EF4-FFF2-40B4-BE49-F238E27FC236}">
                <a16:creationId xmlns:a16="http://schemas.microsoft.com/office/drawing/2014/main" xmlns="" id="{1B628229-607F-40A8-90B5-B05A9AC8EA20}"/>
              </a:ext>
            </a:extLst>
          </p:cNvPr>
          <p:cNvSpPr>
            <a:spLocks noGrp="1"/>
          </p:cNvSpPr>
          <p:nvPr>
            <p:ph type="body" sz="quarter" idx="23"/>
          </p:nvPr>
        </p:nvSpPr>
        <p:spPr/>
        <p:txBody>
          <a:bodyPr/>
          <a:lstStyle/>
          <a:p>
            <a:r>
              <a:rPr lang="fr-CH" dirty="0" smtClean="0"/>
              <a:t>22.01.2019</a:t>
            </a:r>
            <a:endParaRPr lang="fr-CH" dirty="0"/>
          </a:p>
        </p:txBody>
      </p:sp>
      <p:sp>
        <p:nvSpPr>
          <p:cNvPr id="11" name="Text Placeholder 10">
            <a:extLst>
              <a:ext uri="{FF2B5EF4-FFF2-40B4-BE49-F238E27FC236}">
                <a16:creationId xmlns:a16="http://schemas.microsoft.com/office/drawing/2014/main" xmlns="" id="{729087FB-49C1-444F-9C0B-A0B0AFAAE574}"/>
              </a:ext>
            </a:extLst>
          </p:cNvPr>
          <p:cNvSpPr>
            <a:spLocks noGrp="1"/>
          </p:cNvSpPr>
          <p:nvPr>
            <p:ph type="body" sz="quarter" idx="24"/>
          </p:nvPr>
        </p:nvSpPr>
        <p:spPr/>
        <p:txBody>
          <a:bodyPr/>
          <a:lstStyle/>
          <a:p>
            <a:r>
              <a:rPr lang="fr-CH" dirty="0" smtClean="0"/>
              <a:t>Sophie Ruchat</a:t>
            </a:r>
            <a:endParaRPr lang="fr-CH" dirty="0"/>
          </a:p>
        </p:txBody>
      </p:sp>
      <p:sp>
        <p:nvSpPr>
          <p:cNvPr id="3" name="Text Placeholder 2">
            <a:extLst>
              <a:ext uri="{FF2B5EF4-FFF2-40B4-BE49-F238E27FC236}">
                <a16:creationId xmlns:a16="http://schemas.microsoft.com/office/drawing/2014/main" xmlns="" id="{6AD1F0DE-38CD-49E3-B802-14E0E6BA3054}"/>
              </a:ext>
            </a:extLst>
          </p:cNvPr>
          <p:cNvSpPr>
            <a:spLocks noGrp="1"/>
          </p:cNvSpPr>
          <p:nvPr>
            <p:ph type="body" sz="quarter" idx="10"/>
          </p:nvPr>
        </p:nvSpPr>
        <p:spPr/>
        <p:txBody>
          <a:bodyPr/>
          <a:lstStyle/>
          <a:p>
            <a:endParaRPr lang="fr-CH"/>
          </a:p>
        </p:txBody>
      </p:sp>
      <p:sp>
        <p:nvSpPr>
          <p:cNvPr id="6" name="Text Placeholder 5">
            <a:extLst>
              <a:ext uri="{FF2B5EF4-FFF2-40B4-BE49-F238E27FC236}">
                <a16:creationId xmlns:a16="http://schemas.microsoft.com/office/drawing/2014/main" xmlns="" id="{AC92AFB8-3271-45B2-805F-1FDD70FF788F}"/>
              </a:ext>
            </a:extLst>
          </p:cNvPr>
          <p:cNvSpPr>
            <a:spLocks noGrp="1"/>
          </p:cNvSpPr>
          <p:nvPr>
            <p:ph type="body" sz="quarter" idx="18"/>
          </p:nvPr>
        </p:nvSpPr>
        <p:spPr/>
        <p:txBody>
          <a:bodyPr/>
          <a:lstStyle/>
          <a:p>
            <a:endParaRPr lang="fr-CH"/>
          </a:p>
        </p:txBody>
      </p:sp>
      <p:sp>
        <p:nvSpPr>
          <p:cNvPr id="8" name="Text Placeholder 7">
            <a:extLst>
              <a:ext uri="{FF2B5EF4-FFF2-40B4-BE49-F238E27FC236}">
                <a16:creationId xmlns:a16="http://schemas.microsoft.com/office/drawing/2014/main" xmlns="" id="{105E991F-C937-4C53-A703-28D9A9F827C6}"/>
              </a:ext>
            </a:extLst>
          </p:cNvPr>
          <p:cNvSpPr>
            <a:spLocks noGrp="1"/>
          </p:cNvSpPr>
          <p:nvPr>
            <p:ph type="body" sz="quarter" idx="20"/>
          </p:nvPr>
        </p:nvSpPr>
        <p:spPr/>
        <p:txBody>
          <a:bodyPr/>
          <a:lstStyle/>
          <a:p>
            <a:endParaRPr lang="fr-CH"/>
          </a:p>
        </p:txBody>
      </p:sp>
      <p:sp>
        <p:nvSpPr>
          <p:cNvPr id="7" name="Text Placeholder 6">
            <a:extLst>
              <a:ext uri="{FF2B5EF4-FFF2-40B4-BE49-F238E27FC236}">
                <a16:creationId xmlns:a16="http://schemas.microsoft.com/office/drawing/2014/main" xmlns="" id="{FF87E35E-330D-42D3-BC1A-29E7B71AE16F}"/>
              </a:ext>
            </a:extLst>
          </p:cNvPr>
          <p:cNvSpPr>
            <a:spLocks noGrp="1"/>
          </p:cNvSpPr>
          <p:nvPr>
            <p:ph type="body" sz="quarter" idx="19"/>
          </p:nvPr>
        </p:nvSpPr>
        <p:spPr/>
        <p:txBody>
          <a:bodyPr/>
          <a:lstStyle/>
          <a:p>
            <a:endParaRPr lang="fr-CH"/>
          </a:p>
        </p:txBody>
      </p:sp>
      <p:sp>
        <p:nvSpPr>
          <p:cNvPr id="5" name="Text Placeholder 4">
            <a:extLst>
              <a:ext uri="{FF2B5EF4-FFF2-40B4-BE49-F238E27FC236}">
                <a16:creationId xmlns:a16="http://schemas.microsoft.com/office/drawing/2014/main" xmlns="" id="{F0E5C9AC-85B8-486D-BD19-B3D077D5D635}"/>
              </a:ext>
            </a:extLst>
          </p:cNvPr>
          <p:cNvSpPr>
            <a:spLocks noGrp="1"/>
          </p:cNvSpPr>
          <p:nvPr>
            <p:ph type="body" sz="quarter" idx="16"/>
          </p:nvPr>
        </p:nvSpPr>
        <p:spPr/>
        <p:txBody>
          <a:bodyPr/>
          <a:lstStyle/>
          <a:p>
            <a:endParaRPr lang="fr-CH"/>
          </a:p>
        </p:txBody>
      </p:sp>
      <p:sp>
        <p:nvSpPr>
          <p:cNvPr id="4" name="Text Placeholder 3">
            <a:extLst>
              <a:ext uri="{FF2B5EF4-FFF2-40B4-BE49-F238E27FC236}">
                <a16:creationId xmlns:a16="http://schemas.microsoft.com/office/drawing/2014/main" xmlns="" id="{B40BA18A-0559-457E-B62F-FF134A28E046}"/>
              </a:ext>
            </a:extLst>
          </p:cNvPr>
          <p:cNvSpPr>
            <a:spLocks noGrp="1"/>
          </p:cNvSpPr>
          <p:nvPr>
            <p:ph type="body" sz="quarter" idx="15"/>
          </p:nvPr>
        </p:nvSpPr>
        <p:spPr/>
        <p:txBody>
          <a:bodyPr/>
          <a:lstStyle/>
          <a:p>
            <a:endParaRPr lang="fr-CH"/>
          </a:p>
        </p:txBody>
      </p:sp>
    </p:spTree>
    <p:extLst>
      <p:ext uri="{BB962C8B-B14F-4D97-AF65-F5344CB8AC3E}">
        <p14:creationId xmlns:p14="http://schemas.microsoft.com/office/powerpoint/2010/main" val="406799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(Q.6)… </a:t>
            </a:r>
            <a:endParaRPr lang="fr-CH" dirty="0"/>
          </a:p>
        </p:txBody>
      </p:sp>
      <p:graphicFrame>
        <p:nvGraphicFramePr>
          <p:cNvPr id="7" name="Graphique 6"/>
          <p:cNvGraphicFramePr>
            <a:graphicFrameLocks/>
          </p:cNvGraphicFramePr>
          <p:nvPr>
            <p:extLst>
              <p:ext uri="{D42A27DB-BD31-4B8C-83A1-F6EECF244321}">
                <p14:modId xmlns:p14="http://schemas.microsoft.com/office/powerpoint/2010/main" val="3318884898"/>
              </p:ext>
            </p:extLst>
          </p:nvPr>
        </p:nvGraphicFramePr>
        <p:xfrm>
          <a:off x="750367" y="1335584"/>
          <a:ext cx="7128792" cy="6768752"/>
        </p:xfrm>
        <a:graphic>
          <a:graphicData uri="http://schemas.openxmlformats.org/drawingml/2006/chart">
            <c:chart xmlns:c="http://schemas.openxmlformats.org/drawingml/2006/chart" xmlns:r="http://schemas.openxmlformats.org/officeDocument/2006/relationships" r:id="rId2"/>
          </a:graphicData>
        </a:graphic>
      </p:graphicFrame>
      <p:sp>
        <p:nvSpPr>
          <p:cNvPr id="12" name="ZoneTexte 11"/>
          <p:cNvSpPr txBox="1"/>
          <p:nvPr/>
        </p:nvSpPr>
        <p:spPr>
          <a:xfrm>
            <a:off x="5790927" y="711652"/>
            <a:ext cx="374519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pour les Non</a:t>
            </a:r>
            <a:endParaRPr lang="fr-CH" sz="2400" dirty="0"/>
          </a:p>
        </p:txBody>
      </p:sp>
      <p:graphicFrame>
        <p:nvGraphicFramePr>
          <p:cNvPr id="13" name="Tableau 12"/>
          <p:cNvGraphicFramePr>
            <a:graphicFrameLocks noGrp="1"/>
          </p:cNvGraphicFramePr>
          <p:nvPr>
            <p:extLst>
              <p:ext uri="{D42A27DB-BD31-4B8C-83A1-F6EECF244321}">
                <p14:modId xmlns:p14="http://schemas.microsoft.com/office/powerpoint/2010/main" val="2828494865"/>
              </p:ext>
            </p:extLst>
          </p:nvPr>
        </p:nvGraphicFramePr>
        <p:xfrm>
          <a:off x="246311" y="1479599"/>
          <a:ext cx="17517205" cy="8424936"/>
        </p:xfrm>
        <a:graphic>
          <a:graphicData uri="http://schemas.openxmlformats.org/drawingml/2006/table">
            <a:tbl>
              <a:tblPr>
                <a:tableStyleId>{93296810-A885-4BE3-A3E7-6D5BEEA58F35}</a:tableStyleId>
              </a:tblPr>
              <a:tblGrid>
                <a:gridCol w="782043"/>
                <a:gridCol w="16735162"/>
              </a:tblGrid>
              <a:tr h="3456384">
                <a:tc>
                  <a:txBody>
                    <a:bodyPr/>
                    <a:lstStyle/>
                    <a:p>
                      <a:pPr algn="l" fontAlgn="b"/>
                      <a:r>
                        <a:rPr lang="fr-CH" sz="1800" b="0" i="0" u="none" strike="noStrike" dirty="0">
                          <a:effectLst/>
                          <a:latin typeface="Arial" panose="020B0604020202020204" pitchFamily="34" charset="0"/>
                        </a:rPr>
                        <a:t>9</a:t>
                      </a:r>
                    </a:p>
                  </a:txBody>
                  <a:tcPr marL="9525" marR="9525" marT="9525" marB="0" anchor="b"/>
                </a:tc>
                <a:tc>
                  <a:txBody>
                    <a:bodyPr/>
                    <a:lstStyle/>
                    <a:p>
                      <a:pPr algn="l" fontAlgn="b"/>
                      <a:r>
                        <a:rPr lang="fr-CH" sz="1800" b="1" i="0" u="none" strike="noStrike" dirty="0">
                          <a:effectLst/>
                          <a:latin typeface="Arial" panose="020B0604020202020204" pitchFamily="34" charset="0"/>
                        </a:rPr>
                        <a:t>Ingénierie logicielle </a:t>
                      </a:r>
                      <a:r>
                        <a:rPr lang="fr-CH" sz="1800" b="0" i="0" u="none" strike="noStrike" dirty="0">
                          <a:effectLst/>
                          <a:latin typeface="Arial" panose="020B0604020202020204" pitchFamily="34" charset="0"/>
                        </a:rPr>
                        <a:t>est </a:t>
                      </a:r>
                      <a:r>
                        <a:rPr lang="fr-CH" sz="1800" b="0" i="0" u="none" strike="noStrike" dirty="0" err="1">
                          <a:effectLst/>
                          <a:latin typeface="Arial" panose="020B0604020202020204" pitchFamily="34" charset="0"/>
                        </a:rPr>
                        <a:t>orçament</a:t>
                      </a:r>
                      <a:r>
                        <a:rPr lang="fr-CH" sz="1800" b="0" i="0" u="none" strike="noStrike" dirty="0">
                          <a:effectLst/>
                          <a:latin typeface="Arial" panose="020B0604020202020204" pitchFamily="34" charset="0"/>
                        </a:rPr>
                        <a:t> probablement mieux appelée "informatique</a:t>
                      </a:r>
                      <a:r>
                        <a:rPr lang="fr-CH" sz="1800" b="0" i="0" u="none" strike="noStrike" dirty="0" smtClean="0">
                          <a:effectLst/>
                          <a:latin typeface="Arial" panose="020B0604020202020204" pitchFamily="34" charset="0"/>
                        </a:rPr>
                        <a:t>".</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1" i="0" u="none" strike="noStrike" dirty="0">
                          <a:effectLst/>
                          <a:latin typeface="Arial" panose="020B0604020202020204" pitchFamily="34" charset="0"/>
                        </a:rPr>
                        <a:t>Systèmes embarqués </a:t>
                      </a:r>
                      <a:r>
                        <a:rPr lang="fr-CH" sz="1800" b="0" i="0" u="none" strike="noStrike" dirty="0">
                          <a:effectLst/>
                          <a:latin typeface="Arial" panose="020B0604020202020204" pitchFamily="34" charset="0"/>
                        </a:rPr>
                        <a:t>ont peu de relation avec les systèmes mobiles</a:t>
                      </a:r>
                      <a:r>
                        <a:rPr lang="fr-CH" sz="1800" b="0" i="0" u="none" strike="noStrike" dirty="0" smtClean="0">
                          <a:effectLst/>
                          <a:latin typeface="Arial" panose="020B0604020202020204" pitchFamily="34" charset="0"/>
                        </a:rPr>
                        <a:t>.</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Je ne comprends pas du tout ce que veut dire </a:t>
                      </a:r>
                      <a:r>
                        <a:rPr lang="fr-CH" sz="1800" b="1" i="0" u="none" strike="noStrike" dirty="0">
                          <a:effectLst/>
                          <a:latin typeface="Arial" panose="020B0604020202020204" pitchFamily="34" charset="0"/>
                        </a:rPr>
                        <a:t>Systèmes d'information complexes</a:t>
                      </a:r>
                      <a:r>
                        <a:rPr lang="fr-CH" sz="1800" b="0" i="0" u="none" strike="noStrike" dirty="0" smtClean="0">
                          <a:effectLst/>
                          <a:latin typeface="Arial" panose="020B0604020202020204" pitchFamily="34" charset="0"/>
                        </a:rPr>
                        <a:t>.</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 Je comprends bien "réseaux-Telecom" mais </a:t>
                      </a:r>
                      <a:r>
                        <a:rPr lang="fr-CH" sz="1800" b="1" i="0" u="none" strike="noStrike" dirty="0">
                          <a:effectLst/>
                          <a:latin typeface="Arial" panose="020B0604020202020204" pitchFamily="34" charset="0"/>
                        </a:rPr>
                        <a:t>sécurité n'en est pas une spécialisation</a:t>
                      </a:r>
                      <a:r>
                        <a:rPr lang="fr-CH" sz="1800" b="0" i="0" u="none" strike="noStrike" dirty="0" smtClean="0">
                          <a:effectLst/>
                          <a:latin typeface="Arial" panose="020B0604020202020204" pitchFamily="34" charset="0"/>
                        </a:rPr>
                        <a:t>.</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À mon avis, il existe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-informatique (généraliste)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-info industrielle et embarquée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-systèmes </a:t>
                      </a:r>
                      <a:r>
                        <a:rPr lang="fr-CH" sz="1800" b="0" i="0" u="none" strike="noStrike" dirty="0" smtClean="0">
                          <a:effectLst/>
                          <a:latin typeface="Arial" panose="020B0604020202020204" pitchFamily="34" charset="0"/>
                        </a:rPr>
                        <a:t>d'information</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Il me semble que certaines thématiques pourraient être abordées, soit avec une sous-déclinaison, soit avec une </a:t>
                      </a:r>
                      <a:r>
                        <a:rPr lang="fr-CH" sz="1800" b="0" i="0" u="none" strike="noStrike" dirty="0" err="1">
                          <a:effectLst/>
                          <a:latin typeface="Arial" panose="020B0604020202020204" pitchFamily="34" charset="0"/>
                        </a:rPr>
                        <a:t>spécialisationà</a:t>
                      </a:r>
                      <a:r>
                        <a:rPr lang="fr-CH" sz="1800" b="0" i="0" u="none" strike="noStrike" dirty="0">
                          <a:effectLst/>
                          <a:latin typeface="Arial" panose="020B0604020202020204" pitchFamily="34" charset="0"/>
                        </a:rPr>
                        <a:t> part entière: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-systèmes informatiques (conception, développement, gestion et sécurité des logiciels de base)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-analyse de données</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-informatique mobile (tablettes et portables, non pas les voitures)</a:t>
                      </a:r>
                    </a:p>
                  </a:txBody>
                  <a:tcPr marL="9525" marR="9525" marT="9525" marB="0"/>
                </a:tc>
              </a:tr>
              <a:tr h="504056">
                <a:tc>
                  <a:txBody>
                    <a:bodyPr/>
                    <a:lstStyle/>
                    <a:p>
                      <a:pPr algn="l" fontAlgn="b"/>
                      <a:r>
                        <a:rPr lang="fr-CH" sz="1800" b="0" i="0" u="none" strike="noStrike">
                          <a:effectLst/>
                          <a:latin typeface="Arial" panose="020B0604020202020204" pitchFamily="34" charset="0"/>
                        </a:rPr>
                        <a:t>10</a:t>
                      </a:r>
                    </a:p>
                  </a:txBody>
                  <a:tcPr marL="9525" marR="9525" marT="9525" marB="0" anchor="b"/>
                </a:tc>
                <a:tc>
                  <a:txBody>
                    <a:bodyPr/>
                    <a:lstStyle/>
                    <a:p>
                      <a:pPr algn="l" fontAlgn="b"/>
                      <a:r>
                        <a:rPr lang="fr-CH" sz="1800" b="1" i="0" u="none" strike="noStrike" dirty="0">
                          <a:effectLst/>
                          <a:latin typeface="Arial" panose="020B0604020202020204" pitchFamily="34" charset="0"/>
                        </a:rPr>
                        <a:t>La conception de système </a:t>
                      </a:r>
                      <a:r>
                        <a:rPr lang="fr-CH" sz="1800" b="0" i="0" u="none" strike="noStrike" dirty="0">
                          <a:effectLst/>
                          <a:latin typeface="Arial" panose="020B0604020202020204" pitchFamily="34" charset="0"/>
                        </a:rPr>
                        <a:t>est la matière centrale du métier de l'ingénieur et elle n'apparaît nulle part ! Erreur monumentale, sans commentaire.</a:t>
                      </a:r>
                    </a:p>
                  </a:txBody>
                  <a:tcPr marL="9525" marR="9525" marT="9525" marB="0"/>
                </a:tc>
              </a:tr>
              <a:tr h="432048">
                <a:tc>
                  <a:txBody>
                    <a:bodyPr/>
                    <a:lstStyle/>
                    <a:p>
                      <a:pPr algn="l" fontAlgn="b"/>
                      <a:r>
                        <a:rPr lang="fr-CH" sz="1800" b="0" i="0" u="none" strike="noStrike">
                          <a:effectLst/>
                          <a:latin typeface="Arial" panose="020B0604020202020204" pitchFamily="34" charset="0"/>
                        </a:rPr>
                        <a:t>11</a:t>
                      </a:r>
                    </a:p>
                  </a:txBody>
                  <a:tcPr marL="9525" marR="9525" marT="9525" marB="0" anchor="b"/>
                </a:tc>
                <a:tc>
                  <a:txBody>
                    <a:bodyPr/>
                    <a:lstStyle/>
                    <a:p>
                      <a:pPr algn="l" fontAlgn="b"/>
                      <a:r>
                        <a:rPr lang="fr-CH" sz="1800" b="0" i="0" u="none" strike="noStrike" dirty="0">
                          <a:effectLst/>
                          <a:latin typeface="Arial" panose="020B0604020202020204" pitchFamily="34" charset="0"/>
                        </a:rPr>
                        <a:t>Lacune concernant le </a:t>
                      </a:r>
                      <a:r>
                        <a:rPr lang="fr-CH" sz="1800" b="1" i="0" u="none" strike="noStrike" dirty="0">
                          <a:effectLst/>
                          <a:latin typeface="Arial" panose="020B0604020202020204" pitchFamily="34" charset="0"/>
                        </a:rPr>
                        <a:t>développement de produit </a:t>
                      </a:r>
                      <a:r>
                        <a:rPr lang="fr-CH" sz="1800" b="0" i="0" u="none" strike="noStrike" dirty="0">
                          <a:effectLst/>
                          <a:latin typeface="Arial" panose="020B0604020202020204" pitchFamily="34" charset="0"/>
                        </a:rPr>
                        <a:t>ainsi que </a:t>
                      </a:r>
                      <a:r>
                        <a:rPr lang="fr-CH" sz="1800" b="0" i="0" u="none" strike="noStrike" dirty="0" err="1">
                          <a:effectLst/>
                          <a:latin typeface="Arial" panose="020B0604020202020204" pitchFamily="34" charset="0"/>
                        </a:rPr>
                        <a:t>l'iNtégration</a:t>
                      </a:r>
                      <a:r>
                        <a:rPr lang="fr-CH" sz="1800" b="0" i="0" u="none" strike="noStrike" dirty="0">
                          <a:effectLst/>
                          <a:latin typeface="Arial" panose="020B0604020202020204" pitchFamily="34" charset="0"/>
                        </a:rPr>
                        <a:t> des nouvelles technologies de type "industrie4.0".</a:t>
                      </a:r>
                    </a:p>
                  </a:txBody>
                  <a:tcPr marL="9525" marR="9525" marT="9525" marB="0"/>
                </a:tc>
              </a:tr>
              <a:tr h="1008112">
                <a:tc>
                  <a:txBody>
                    <a:bodyPr/>
                    <a:lstStyle/>
                    <a:p>
                      <a:pPr algn="l" fontAlgn="b"/>
                      <a:r>
                        <a:rPr lang="fr-CH" sz="1800" b="0" i="0" u="none" strike="noStrike">
                          <a:effectLst/>
                          <a:latin typeface="Arial" panose="020B0604020202020204" pitchFamily="34" charset="0"/>
                        </a:rPr>
                        <a:t>12</a:t>
                      </a:r>
                    </a:p>
                  </a:txBody>
                  <a:tcPr marL="9525" marR="9525" marT="9525" marB="0" anchor="b"/>
                </a:tc>
                <a:tc>
                  <a:txBody>
                    <a:bodyPr/>
                    <a:lstStyle/>
                    <a:p>
                      <a:pPr algn="l" fontAlgn="b"/>
                      <a:r>
                        <a:rPr lang="fr-CH" sz="1800" b="0" i="0" u="none" strike="noStrike" dirty="0">
                          <a:effectLst/>
                          <a:latin typeface="Arial" panose="020B0604020202020204" pitchFamily="34" charset="0"/>
                        </a:rPr>
                        <a:t>Le monde est en train de changer radicalement. Il faut aussi proposer les orientations (ou modules) plus transversales faisant intervenir les technologies qui seront là d'ici 3 à 5 ans pour tous ces domaines sans exception: </a:t>
                      </a:r>
                      <a:r>
                        <a:rPr lang="fr-CH" sz="1800" b="1" i="0" u="none" strike="noStrike" dirty="0">
                          <a:effectLst/>
                          <a:latin typeface="Arial" panose="020B0604020202020204" pitchFamily="34" charset="0"/>
                        </a:rPr>
                        <a:t>robotique, 5G, IOT, </a:t>
                      </a:r>
                      <a:r>
                        <a:rPr lang="fr-CH" sz="1800" b="1" i="0" u="none" strike="noStrike" dirty="0" err="1">
                          <a:effectLst/>
                          <a:latin typeface="Arial" panose="020B0604020202020204" pitchFamily="34" charset="0"/>
                        </a:rPr>
                        <a:t>Blockchain</a:t>
                      </a:r>
                      <a:r>
                        <a:rPr lang="fr-CH" sz="1800" b="0" i="0" u="none" strike="noStrike" dirty="0">
                          <a:effectLst/>
                          <a:latin typeface="Arial" panose="020B0604020202020204" pitchFamily="34" charset="0"/>
                        </a:rPr>
                        <a:t>. Il faut aussi avoir les yeux ouverts sur les développements technologiques en Asie et notamment en Chine. Proposer des masters duals comme le font d'autres écoles d'ingénieurs.</a:t>
                      </a:r>
                    </a:p>
                  </a:txBody>
                  <a:tcPr marL="9525" marR="9525" marT="9525" marB="0"/>
                </a:tc>
              </a:tr>
              <a:tr h="1080120">
                <a:tc>
                  <a:txBody>
                    <a:bodyPr/>
                    <a:lstStyle/>
                    <a:p>
                      <a:pPr algn="l" fontAlgn="b"/>
                      <a:r>
                        <a:rPr lang="fr-CH" sz="1800" b="0" i="0" u="none" strike="noStrike" dirty="0">
                          <a:effectLst/>
                          <a:latin typeface="Arial" panose="020B0604020202020204" pitchFamily="34" charset="0"/>
                        </a:rPr>
                        <a:t>13</a:t>
                      </a:r>
                    </a:p>
                  </a:txBody>
                  <a:tcPr marL="9525" marR="9525" marT="9525" marB="0" anchor="b"/>
                </a:tc>
                <a:tc>
                  <a:txBody>
                    <a:bodyPr/>
                    <a:lstStyle/>
                    <a:p>
                      <a:pPr algn="l" fontAlgn="b"/>
                      <a:r>
                        <a:rPr lang="fr-CH" sz="1800" b="0" i="0" u="none" strike="noStrike" dirty="0">
                          <a:effectLst/>
                          <a:latin typeface="Arial" panose="020B0604020202020204" pitchFamily="34" charset="0"/>
                        </a:rPr>
                        <a:t>le titre </a:t>
                      </a:r>
                      <a:r>
                        <a:rPr lang="fr-CH" sz="1800" b="1" i="0" u="none" strike="noStrike" dirty="0">
                          <a:effectLst/>
                          <a:latin typeface="Arial" panose="020B0604020202020204" pitchFamily="34" charset="0"/>
                        </a:rPr>
                        <a:t>ingénierie logicielle </a:t>
                      </a:r>
                      <a:r>
                        <a:rPr lang="fr-CH" sz="1800" b="0" i="0" u="none" strike="noStrike" dirty="0">
                          <a:effectLst/>
                          <a:latin typeface="Arial" panose="020B0604020202020204" pitchFamily="34" charset="0"/>
                        </a:rPr>
                        <a:t>ne veut dit pas grand chose de bien précis. Un profil Data management pour inclure le </a:t>
                      </a:r>
                      <a:r>
                        <a:rPr lang="fr-CH" sz="1800" b="0" i="0" u="none" strike="noStrike" dirty="0" err="1">
                          <a:effectLst/>
                          <a:latin typeface="Arial" panose="020B0604020202020204" pitchFamily="34" charset="0"/>
                        </a:rPr>
                        <a:t>big</a:t>
                      </a:r>
                      <a:r>
                        <a:rPr lang="fr-CH" sz="1800" b="0" i="0" u="none" strike="noStrike" dirty="0">
                          <a:effectLst/>
                          <a:latin typeface="Arial" panose="020B0604020202020204" pitchFamily="34" charset="0"/>
                        </a:rPr>
                        <a:t> data et l'analyse des données serait plus ciblé et plus à jour avec les défis d'aujourd'hui.</a:t>
                      </a:r>
                      <a:br>
                        <a:rPr lang="fr-CH" sz="1800" b="0" i="0" u="none" strike="noStrike" dirty="0">
                          <a:effectLst/>
                          <a:latin typeface="Arial" panose="020B0604020202020204" pitchFamily="34" charset="0"/>
                        </a:rPr>
                      </a:br>
                      <a:r>
                        <a:rPr lang="fr-CH" sz="1800" b="0" i="0" u="none" strike="noStrike" dirty="0" err="1">
                          <a:effectLst/>
                          <a:latin typeface="Arial" panose="020B0604020202020204" pitchFamily="34" charset="0"/>
                        </a:rPr>
                        <a:t>systems</a:t>
                      </a:r>
                      <a:r>
                        <a:rPr lang="fr-CH" sz="1800" b="0" i="0" u="none" strike="noStrike" dirty="0">
                          <a:effectLst/>
                          <a:latin typeface="Arial" panose="020B0604020202020204" pitchFamily="34" charset="0"/>
                        </a:rPr>
                        <a:t> d'information complexes: mieux vaut aller vers les systèmes distribués qui inclut les système d'information classiques</a:t>
                      </a:r>
                    </a:p>
                  </a:txBody>
                  <a:tcPr marL="9525" marR="9525" marT="9525" marB="0"/>
                </a:tc>
              </a:tr>
              <a:tr h="504056">
                <a:tc>
                  <a:txBody>
                    <a:bodyPr/>
                    <a:lstStyle/>
                    <a:p>
                      <a:pPr algn="l" fontAlgn="b"/>
                      <a:r>
                        <a:rPr lang="fr-CH" sz="1800" b="0" i="0" u="none" strike="noStrike" dirty="0">
                          <a:effectLst/>
                          <a:latin typeface="Arial" panose="020B0604020202020204" pitchFamily="34" charset="0"/>
                        </a:rPr>
                        <a:t>14</a:t>
                      </a:r>
                    </a:p>
                  </a:txBody>
                  <a:tcPr marL="9525" marR="9525" marT="9525" marB="0" anchor="b"/>
                </a:tc>
                <a:tc>
                  <a:txBody>
                    <a:bodyPr/>
                    <a:lstStyle/>
                    <a:p>
                      <a:pPr algn="l" fontAlgn="b"/>
                      <a:r>
                        <a:rPr lang="fr-CH" sz="1800" b="0" i="0" u="none" strike="noStrike" dirty="0">
                          <a:effectLst/>
                          <a:latin typeface="Arial" panose="020B0604020202020204" pitchFamily="34" charset="0"/>
                        </a:rPr>
                        <a:t>Les </a:t>
                      </a:r>
                      <a:r>
                        <a:rPr lang="fr-CH" sz="1800" b="1" i="0" u="none" strike="noStrike" dirty="0">
                          <a:effectLst/>
                          <a:latin typeface="Arial" panose="020B0604020202020204" pitchFamily="34" charset="0"/>
                        </a:rPr>
                        <a:t>spécialisation en mécanique </a:t>
                      </a:r>
                      <a:r>
                        <a:rPr lang="fr-CH" sz="1800" b="0" i="0" u="none" strike="noStrike" dirty="0">
                          <a:effectLst/>
                          <a:latin typeface="Arial" panose="020B0604020202020204" pitchFamily="34" charset="0"/>
                        </a:rPr>
                        <a:t>(p.ex. mécanique des fluides) ne se retrouvent pas dans le programme actuel</a:t>
                      </a:r>
                    </a:p>
                  </a:txBody>
                  <a:tcPr marL="9525" marR="9525" marT="9525" marB="0"/>
                </a:tc>
              </a:tr>
              <a:tr h="1008112">
                <a:tc>
                  <a:txBody>
                    <a:bodyPr/>
                    <a:lstStyle/>
                    <a:p>
                      <a:pPr algn="l" fontAlgn="b"/>
                      <a:r>
                        <a:rPr lang="fr-CH" sz="1800" b="0" i="0" u="none" strike="noStrike" dirty="0">
                          <a:effectLst/>
                          <a:latin typeface="Arial" panose="020B0604020202020204" pitchFamily="34" charset="0"/>
                        </a:rPr>
                        <a:t>15</a:t>
                      </a:r>
                    </a:p>
                  </a:txBody>
                  <a:tcPr marL="9525" marR="9525" marT="9525" marB="0" anchor="b"/>
                </a:tc>
                <a:tc>
                  <a:txBody>
                    <a:bodyPr/>
                    <a:lstStyle/>
                    <a:p>
                      <a:pPr algn="l" fontAlgn="b"/>
                      <a:r>
                        <a:rPr lang="fr-CH" sz="1800" b="0" i="0" u="none" strike="noStrike" dirty="0">
                          <a:effectLst/>
                          <a:latin typeface="Arial" panose="020B0604020202020204" pitchFamily="34" charset="0"/>
                        </a:rPr>
                        <a:t>L'organisation actuelle et trop "</a:t>
                      </a:r>
                      <a:r>
                        <a:rPr lang="fr-CH" sz="1800" b="0" i="0" u="none" strike="noStrike" dirty="0" err="1">
                          <a:effectLst/>
                          <a:latin typeface="Arial" panose="020B0604020202020204" pitchFamily="34" charset="0"/>
                        </a:rPr>
                        <a:t>compartimentalisée</a:t>
                      </a:r>
                      <a:r>
                        <a:rPr lang="fr-CH" sz="1800" b="0" i="0" u="none" strike="noStrike" dirty="0">
                          <a:effectLst/>
                          <a:latin typeface="Arial" panose="020B0604020202020204" pitchFamily="34" charset="0"/>
                        </a:rPr>
                        <a:t>", "en silos". Il </a:t>
                      </a:r>
                      <a:r>
                        <a:rPr lang="fr-CH" sz="1800" b="1" i="0" u="none" strike="noStrike" dirty="0">
                          <a:effectLst/>
                          <a:latin typeface="Arial" panose="020B0604020202020204" pitchFamily="34" charset="0"/>
                        </a:rPr>
                        <a:t>manque des orientations transdisciplinaires </a:t>
                      </a:r>
                      <a:r>
                        <a:rPr lang="fr-CH" sz="1800" b="0" i="0" u="none" strike="noStrike" dirty="0">
                          <a:effectLst/>
                          <a:latin typeface="Arial" panose="020B0604020202020204" pitchFamily="34" charset="0"/>
                        </a:rPr>
                        <a:t>qui correspondent mieux aux besoins actuels des entreprises. Le </a:t>
                      </a:r>
                      <a:r>
                        <a:rPr lang="fr-CH" sz="1800" b="0" i="0" u="none" strike="noStrike" dirty="0" err="1">
                          <a:effectLst/>
                          <a:latin typeface="Arial" panose="020B0604020202020204" pitchFamily="34" charset="0"/>
                        </a:rPr>
                        <a:t>redesign</a:t>
                      </a:r>
                      <a:r>
                        <a:rPr lang="fr-CH" sz="1800" b="0" i="0" u="none" strike="noStrike" dirty="0">
                          <a:effectLst/>
                          <a:latin typeface="Arial" panose="020B0604020202020204" pitchFamily="34" charset="0"/>
                        </a:rPr>
                        <a:t> prévoit par ailleurs de tels profils transdisciplinaires tels que Business Engineering, Data Science, Energie &amp; Environnement, ce qui est une bonne chose.</a:t>
                      </a:r>
                    </a:p>
                  </a:txBody>
                  <a:tcPr marL="9525" marR="9525" marT="9525" marB="0"/>
                </a:tc>
              </a:tr>
              <a:tr h="432048">
                <a:tc>
                  <a:txBody>
                    <a:bodyPr/>
                    <a:lstStyle/>
                    <a:p>
                      <a:pPr algn="l" fontAlgn="b"/>
                      <a:r>
                        <a:rPr lang="fr-CH" sz="1800" b="0" i="0" u="none" strike="noStrike" dirty="0">
                          <a:effectLst/>
                          <a:latin typeface="Arial" panose="020B0604020202020204" pitchFamily="34" charset="0"/>
                        </a:rPr>
                        <a:t>16</a:t>
                      </a:r>
                    </a:p>
                  </a:txBody>
                  <a:tcPr marL="9525" marR="9525" marT="9525" marB="0" anchor="b"/>
                </a:tc>
                <a:tc>
                  <a:txBody>
                    <a:bodyPr/>
                    <a:lstStyle/>
                    <a:p>
                      <a:pPr algn="l" fontAlgn="b"/>
                      <a:r>
                        <a:rPr lang="fr-CH" sz="1800" b="1" i="0" u="none" strike="noStrike" dirty="0">
                          <a:effectLst/>
                          <a:latin typeface="Arial" panose="020B0604020202020204" pitchFamily="34" charset="0"/>
                        </a:rPr>
                        <a:t>Manque la sécurité</a:t>
                      </a:r>
                    </a:p>
                  </a:txBody>
                  <a:tcPr marL="9525" marR="9525" marT="9525" marB="0"/>
                </a:tc>
              </a:tr>
            </a:tbl>
          </a:graphicData>
        </a:graphic>
      </p:graphicFrame>
    </p:spTree>
    <p:extLst>
      <p:ext uri="{BB962C8B-B14F-4D97-AF65-F5344CB8AC3E}">
        <p14:creationId xmlns:p14="http://schemas.microsoft.com/office/powerpoint/2010/main" val="4254416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(Q.6) </a:t>
            </a:r>
            <a:endParaRPr lang="fr-CH" dirty="0"/>
          </a:p>
        </p:txBody>
      </p:sp>
      <p:sp>
        <p:nvSpPr>
          <p:cNvPr id="12" name="ZoneTexte 11"/>
          <p:cNvSpPr txBox="1"/>
          <p:nvPr/>
        </p:nvSpPr>
        <p:spPr>
          <a:xfrm>
            <a:off x="5790927" y="711652"/>
            <a:ext cx="374519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pour les Non</a:t>
            </a:r>
            <a:endParaRPr lang="fr-CH" sz="2400" dirty="0"/>
          </a:p>
        </p:txBody>
      </p:sp>
      <p:graphicFrame>
        <p:nvGraphicFramePr>
          <p:cNvPr id="13" name="Tableau 12"/>
          <p:cNvGraphicFramePr>
            <a:graphicFrameLocks noGrp="1"/>
          </p:cNvGraphicFramePr>
          <p:nvPr>
            <p:extLst>
              <p:ext uri="{D42A27DB-BD31-4B8C-83A1-F6EECF244321}">
                <p14:modId xmlns:p14="http://schemas.microsoft.com/office/powerpoint/2010/main" val="1257084912"/>
              </p:ext>
            </p:extLst>
          </p:nvPr>
        </p:nvGraphicFramePr>
        <p:xfrm>
          <a:off x="246311" y="1479599"/>
          <a:ext cx="17517205" cy="3831549"/>
        </p:xfrm>
        <a:graphic>
          <a:graphicData uri="http://schemas.openxmlformats.org/drawingml/2006/table">
            <a:tbl>
              <a:tblPr>
                <a:tableStyleId>{93296810-A885-4BE3-A3E7-6D5BEEA58F35}</a:tableStyleId>
              </a:tblPr>
              <a:tblGrid>
                <a:gridCol w="782043"/>
                <a:gridCol w="16735162"/>
              </a:tblGrid>
              <a:tr h="536138">
                <a:tc>
                  <a:txBody>
                    <a:bodyPr/>
                    <a:lstStyle/>
                    <a:p>
                      <a:pPr algn="l" fontAlgn="b"/>
                      <a:r>
                        <a:rPr lang="fr-CH" sz="1800" b="0" i="0" u="none" strike="noStrike" dirty="0">
                          <a:effectLst/>
                          <a:latin typeface="Arial" panose="020B0604020202020204" pitchFamily="34" charset="0"/>
                        </a:rPr>
                        <a:t>17</a:t>
                      </a:r>
                    </a:p>
                  </a:txBody>
                  <a:tcPr marL="9525" marR="9525" marT="9525" marB="0" anchor="b"/>
                </a:tc>
                <a:tc>
                  <a:txBody>
                    <a:bodyPr/>
                    <a:lstStyle/>
                    <a:p>
                      <a:pPr algn="l" fontAlgn="b"/>
                      <a:r>
                        <a:rPr lang="fr-CH" sz="1800" b="0" i="0" u="none" strike="noStrike" dirty="0">
                          <a:effectLst/>
                          <a:latin typeface="Arial" panose="020B0604020202020204" pitchFamily="34" charset="0"/>
                        </a:rPr>
                        <a:t>Notre cours est adressé aux électriciens ainsi qu'au thermiciens: il est donc très difficile de rentrer en profondeur dans le sujet, de peur de perdre une partie de l'audience. Il ne s'agit dès lors que d'un</a:t>
                      </a:r>
                      <a:r>
                        <a:rPr lang="fr-CH" sz="1800" b="1" i="0" u="none" strike="noStrike" dirty="0">
                          <a:effectLst/>
                          <a:latin typeface="Arial" panose="020B0604020202020204" pitchFamily="34" charset="0"/>
                        </a:rPr>
                        <a:t> cours généraliste</a:t>
                      </a:r>
                      <a:r>
                        <a:rPr lang="fr-CH" sz="1800" b="0" i="0" u="none" strike="noStrike" dirty="0">
                          <a:effectLst/>
                          <a:latin typeface="Arial" panose="020B0604020202020204" pitchFamily="34" charset="0"/>
                        </a:rPr>
                        <a:t>, et non d'un cours de spécialisation.</a:t>
                      </a:r>
                    </a:p>
                  </a:txBody>
                  <a:tcPr marL="9525" marR="9525" marT="9525" marB="0"/>
                </a:tc>
              </a:tr>
              <a:tr h="536138">
                <a:tc>
                  <a:txBody>
                    <a:bodyPr/>
                    <a:lstStyle/>
                    <a:p>
                      <a:pPr marL="0" algn="l" eaLnBrk="1" fontAlgn="b" hangingPunct="1"/>
                      <a:r>
                        <a:rPr lang="fr-CH" sz="1800" b="0" i="0" u="none" strike="noStrike" dirty="0">
                          <a:solidFill>
                            <a:schemeClr val="dk1"/>
                          </a:solidFill>
                          <a:effectLst/>
                          <a:latin typeface="Arial" panose="020B0604020202020204" pitchFamily="34" charset="0"/>
                          <a:ea typeface="+mn-ea"/>
                          <a:cs typeface="+mn-cs"/>
                        </a:rPr>
                        <a:t>18</a:t>
                      </a:r>
                    </a:p>
                  </a:txBody>
                  <a:tcPr marL="9525" marR="9525" marT="9525" marB="0" anchor="b"/>
                </a:tc>
                <a:tc>
                  <a:txBody>
                    <a:bodyPr/>
                    <a:lstStyle/>
                    <a:p>
                      <a:pPr algn="l" fontAlgn="b"/>
                      <a:r>
                        <a:rPr lang="fr-CH" sz="1800" b="0" i="0" u="none" strike="noStrike" dirty="0">
                          <a:effectLst/>
                          <a:latin typeface="Arial" panose="020B0604020202020204" pitchFamily="34" charset="0"/>
                        </a:rPr>
                        <a:t>Orientation TE : </a:t>
                      </a:r>
                      <a:r>
                        <a:rPr lang="fr-CH" sz="1800" b="1" i="0" u="none" strike="noStrike" dirty="0">
                          <a:effectLst/>
                          <a:latin typeface="Arial" panose="020B0604020202020204" pitchFamily="34" charset="0"/>
                        </a:rPr>
                        <a:t>manque une orientation "smart" </a:t>
                      </a:r>
                      <a:r>
                        <a:rPr lang="fr-CH" sz="1800" b="0" i="0" u="none" strike="noStrike" dirty="0">
                          <a:effectLst/>
                          <a:latin typeface="Arial" panose="020B0604020202020204" pitchFamily="34" charset="0"/>
                        </a:rPr>
                        <a:t>(gestion de l'énergie)</a:t>
                      </a:r>
                    </a:p>
                  </a:txBody>
                  <a:tcPr marL="9525" marR="9525" marT="9525" marB="0" anchor="b"/>
                </a:tc>
              </a:tr>
              <a:tr h="536138">
                <a:tc>
                  <a:txBody>
                    <a:bodyPr/>
                    <a:lstStyle/>
                    <a:p>
                      <a:pPr marL="0" algn="l" eaLnBrk="1" fontAlgn="b" hangingPunct="1"/>
                      <a:r>
                        <a:rPr lang="fr-CH" sz="1800" b="0" i="0" u="none" strike="noStrike" dirty="0">
                          <a:solidFill>
                            <a:schemeClr val="dk1"/>
                          </a:solidFill>
                          <a:effectLst/>
                          <a:latin typeface="Arial" panose="020B0604020202020204" pitchFamily="34" charset="0"/>
                          <a:ea typeface="+mn-ea"/>
                          <a:cs typeface="+mn-cs"/>
                        </a:rPr>
                        <a:t>19</a:t>
                      </a:r>
                    </a:p>
                  </a:txBody>
                  <a:tcPr marL="9525" marR="9525" marT="9525" marB="0" anchor="b"/>
                </a:tc>
                <a:tc>
                  <a:txBody>
                    <a:bodyPr/>
                    <a:lstStyle/>
                    <a:p>
                      <a:pPr algn="l" fontAlgn="b"/>
                      <a:r>
                        <a:rPr lang="fr-CH" sz="1800" b="0" i="0" u="none" strike="noStrike">
                          <a:effectLst/>
                          <a:latin typeface="Arial" panose="020B0604020202020204" pitchFamily="34" charset="0"/>
                        </a:rPr>
                        <a:t>Pas forcément, vu que certains sites ont des Bachelor très spécialisés dans un domaine, et qu'en Master il faille donner des cours de niveau Bachelor pour attirer les étudiants des autres sites, afin d'avoir un nombre suffisants de participants.</a:t>
                      </a:r>
                    </a:p>
                  </a:txBody>
                  <a:tcPr marL="9525" marR="9525" marT="9525" marB="0" anchor="b"/>
                </a:tc>
              </a:tr>
              <a:tr h="536138">
                <a:tc>
                  <a:txBody>
                    <a:bodyPr/>
                    <a:lstStyle/>
                    <a:p>
                      <a:pPr marL="0" algn="l" eaLnBrk="1" fontAlgn="b" hangingPunct="1"/>
                      <a:r>
                        <a:rPr lang="fr-CH" sz="1800" b="0" i="0" u="none" strike="noStrike" dirty="0">
                          <a:solidFill>
                            <a:schemeClr val="dk1"/>
                          </a:solidFill>
                          <a:effectLst/>
                          <a:latin typeface="Arial" panose="020B0604020202020204" pitchFamily="34" charset="0"/>
                          <a:ea typeface="+mn-ea"/>
                          <a:cs typeface="+mn-cs"/>
                        </a:rPr>
                        <a:t>20</a:t>
                      </a:r>
                    </a:p>
                  </a:txBody>
                  <a:tcPr marL="9525" marR="9525" marT="9525" marB="0" anchor="b"/>
                </a:tc>
                <a:tc>
                  <a:txBody>
                    <a:bodyPr/>
                    <a:lstStyle/>
                    <a:p>
                      <a:pPr algn="l" fontAlgn="b"/>
                      <a:r>
                        <a:rPr lang="fr-CH" sz="1800" b="0" i="0" u="none" strike="noStrike" dirty="0">
                          <a:effectLst/>
                          <a:latin typeface="Arial" panose="020B0604020202020204" pitchFamily="34" charset="0"/>
                        </a:rPr>
                        <a:t>probablement à revoir</a:t>
                      </a:r>
                    </a:p>
                  </a:txBody>
                  <a:tcPr marL="9525" marR="9525" marT="9525" marB="0" anchor="b"/>
                </a:tc>
              </a:tr>
              <a:tr h="536138">
                <a:tc>
                  <a:txBody>
                    <a:bodyPr/>
                    <a:lstStyle/>
                    <a:p>
                      <a:pPr marL="0" algn="l" eaLnBrk="1" fontAlgn="b" hangingPunct="1"/>
                      <a:r>
                        <a:rPr lang="fr-CH" sz="1800" b="0" i="0" u="none" strike="noStrike" dirty="0">
                          <a:solidFill>
                            <a:schemeClr val="dk1"/>
                          </a:solidFill>
                          <a:effectLst/>
                          <a:latin typeface="Arial" panose="020B0604020202020204" pitchFamily="34" charset="0"/>
                          <a:ea typeface="+mn-ea"/>
                          <a:cs typeface="+mn-cs"/>
                        </a:rPr>
                        <a:t>21</a:t>
                      </a:r>
                    </a:p>
                  </a:txBody>
                  <a:tcPr marL="9525" marR="9525" marT="9525" marB="0" anchor="b"/>
                </a:tc>
                <a:tc>
                  <a:txBody>
                    <a:bodyPr/>
                    <a:lstStyle/>
                    <a:p>
                      <a:pPr marL="0" algn="l" eaLnBrk="1" fontAlgn="b" hangingPunct="1"/>
                      <a:r>
                        <a:rPr lang="fr-CH" sz="1800" b="1" i="0" u="none" strike="noStrike" dirty="0">
                          <a:solidFill>
                            <a:schemeClr val="dk1"/>
                          </a:solidFill>
                          <a:effectLst/>
                          <a:latin typeface="Arial" panose="020B0604020202020204" pitchFamily="34" charset="0"/>
                          <a:ea typeface="+mn-ea"/>
                          <a:cs typeface="+mn-cs"/>
                        </a:rPr>
                        <a:t>Systèmes Embarqués</a:t>
                      </a:r>
                    </a:p>
                  </a:txBody>
                  <a:tcPr marL="9525" marR="9525" marT="9525" marB="0" anchor="b"/>
                </a:tc>
              </a:tr>
              <a:tr h="536138">
                <a:tc>
                  <a:txBody>
                    <a:bodyPr/>
                    <a:lstStyle/>
                    <a:p>
                      <a:pPr marL="0" algn="l" eaLnBrk="1" fontAlgn="b" hangingPunct="1"/>
                      <a:r>
                        <a:rPr lang="fr-CH" sz="1800" b="0" i="0" u="none" strike="noStrike">
                          <a:solidFill>
                            <a:schemeClr val="dk1"/>
                          </a:solidFill>
                          <a:effectLst/>
                          <a:latin typeface="Arial" panose="020B0604020202020204" pitchFamily="34" charset="0"/>
                          <a:ea typeface="+mn-ea"/>
                          <a:cs typeface="+mn-cs"/>
                        </a:rPr>
                        <a:t>22</a:t>
                      </a:r>
                    </a:p>
                  </a:txBody>
                  <a:tcPr marL="9525" marR="9525" marT="9525" marB="0" anchor="b"/>
                </a:tc>
                <a:tc>
                  <a:txBody>
                    <a:bodyPr/>
                    <a:lstStyle/>
                    <a:p>
                      <a:pPr marL="0" algn="l" eaLnBrk="1" fontAlgn="b" hangingPunct="1"/>
                      <a:r>
                        <a:rPr lang="fr-CH" sz="1800" b="0" i="0" u="none" strike="noStrike" dirty="0">
                          <a:solidFill>
                            <a:schemeClr val="dk1"/>
                          </a:solidFill>
                          <a:effectLst/>
                          <a:latin typeface="Arial" panose="020B0604020202020204" pitchFamily="34" charset="0"/>
                          <a:ea typeface="+mn-ea"/>
                          <a:cs typeface="+mn-cs"/>
                        </a:rPr>
                        <a:t>TIC: </a:t>
                      </a:r>
                      <a:br>
                        <a:rPr lang="fr-CH" sz="1800" b="0" i="0" u="none" strike="noStrike" dirty="0">
                          <a:solidFill>
                            <a:schemeClr val="dk1"/>
                          </a:solidFill>
                          <a:effectLst/>
                          <a:latin typeface="Arial" panose="020B0604020202020204" pitchFamily="34" charset="0"/>
                          <a:ea typeface="+mn-ea"/>
                          <a:cs typeface="+mn-cs"/>
                        </a:rPr>
                      </a:br>
                      <a:r>
                        <a:rPr lang="fr-CH" sz="1800" b="0" i="0" u="none" strike="noStrike" dirty="0">
                          <a:solidFill>
                            <a:schemeClr val="dk1"/>
                          </a:solidFill>
                          <a:effectLst/>
                          <a:latin typeface="Arial" panose="020B0604020202020204" pitchFamily="34" charset="0"/>
                          <a:ea typeface="+mn-ea"/>
                          <a:cs typeface="+mn-cs"/>
                        </a:rPr>
                        <a:t>- 3 des orientations (Logicielle, embarqué et télécom) adressent un domaine relativement clair et délimité. Ce qui n'est pas le cas de celui des </a:t>
                      </a:r>
                      <a:r>
                        <a:rPr lang="fr-CH" sz="1800" b="1" i="0" u="none" strike="noStrike" dirty="0">
                          <a:solidFill>
                            <a:schemeClr val="dk1"/>
                          </a:solidFill>
                          <a:effectLst/>
                          <a:latin typeface="Arial" panose="020B0604020202020204" pitchFamily="34" charset="0"/>
                          <a:ea typeface="+mn-ea"/>
                          <a:cs typeface="+mn-cs"/>
                        </a:rPr>
                        <a:t>systèmes d'information complexes</a:t>
                      </a:r>
                      <a:r>
                        <a:rPr lang="fr-CH" sz="1800" b="0" i="0" u="none" strike="noStrike" dirty="0">
                          <a:solidFill>
                            <a:schemeClr val="dk1"/>
                          </a:solidFill>
                          <a:effectLst/>
                          <a:latin typeface="Arial" panose="020B0604020202020204" pitchFamily="34" charset="0"/>
                          <a:ea typeface="+mn-ea"/>
                          <a:cs typeface="+mn-cs"/>
                        </a:rPr>
                        <a:t> qui devient ainsi une espèce de fourre-tout. </a:t>
                      </a:r>
                      <a:br>
                        <a:rPr lang="fr-CH" sz="1800" b="0" i="0" u="none" strike="noStrike" dirty="0">
                          <a:solidFill>
                            <a:schemeClr val="dk1"/>
                          </a:solidFill>
                          <a:effectLst/>
                          <a:latin typeface="Arial" panose="020B0604020202020204" pitchFamily="34" charset="0"/>
                          <a:ea typeface="+mn-ea"/>
                          <a:cs typeface="+mn-cs"/>
                        </a:rPr>
                      </a:br>
                      <a:r>
                        <a:rPr lang="fr-CH" sz="1800" b="0" i="0" u="none" strike="noStrike" dirty="0">
                          <a:solidFill>
                            <a:schemeClr val="dk1"/>
                          </a:solidFill>
                          <a:effectLst/>
                          <a:latin typeface="Arial" panose="020B0604020202020204" pitchFamily="34" charset="0"/>
                          <a:ea typeface="+mn-ea"/>
                          <a:cs typeface="+mn-cs"/>
                        </a:rPr>
                        <a:t>- Un manque évident à niveau des tendances actuelles des TIC est le </a:t>
                      </a:r>
                      <a:r>
                        <a:rPr lang="fr-CH" sz="1800" b="1" i="0" u="none" strike="noStrike" dirty="0">
                          <a:solidFill>
                            <a:schemeClr val="dk1"/>
                          </a:solidFill>
                          <a:effectLst/>
                          <a:latin typeface="Arial" panose="020B0604020202020204" pitchFamily="34" charset="0"/>
                          <a:ea typeface="+mn-ea"/>
                          <a:cs typeface="+mn-cs"/>
                        </a:rPr>
                        <a:t>domaine de l'ingénierie et la science des données</a:t>
                      </a:r>
                      <a:r>
                        <a:rPr lang="fr-CH" sz="1800" b="0" i="0" u="none" strike="noStrike" dirty="0">
                          <a:solidFill>
                            <a:schemeClr val="dk1"/>
                          </a:solidFill>
                          <a:effectLst/>
                          <a:latin typeface="Arial" panose="020B0604020202020204" pitchFamily="34" charset="0"/>
                          <a:ea typeface="+mn-ea"/>
                          <a:cs typeface="+mn-cs"/>
                        </a:rPr>
                        <a:t>.</a:t>
                      </a:r>
                    </a:p>
                  </a:txBody>
                  <a:tcPr marL="9525" marR="9525" marT="9525" marB="0" anchor="b"/>
                </a:tc>
              </a:tr>
            </a:tbl>
          </a:graphicData>
        </a:graphic>
      </p:graphicFrame>
    </p:spTree>
    <p:extLst>
      <p:ext uri="{BB962C8B-B14F-4D97-AF65-F5344CB8AC3E}">
        <p14:creationId xmlns:p14="http://schemas.microsoft.com/office/powerpoint/2010/main" val="1468957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(Q.7 et Q.8)</a:t>
            </a:r>
            <a:endParaRPr lang="fr-CH" sz="2800" dirty="0"/>
          </a:p>
        </p:txBody>
      </p:sp>
      <p:graphicFrame>
        <p:nvGraphicFramePr>
          <p:cNvPr id="4" name="Graphique 3"/>
          <p:cNvGraphicFramePr>
            <a:graphicFrameLocks/>
          </p:cNvGraphicFramePr>
          <p:nvPr>
            <p:extLst>
              <p:ext uri="{D42A27DB-BD31-4B8C-83A1-F6EECF244321}">
                <p14:modId xmlns:p14="http://schemas.microsoft.com/office/powerpoint/2010/main" val="3685650715"/>
              </p:ext>
            </p:extLst>
          </p:nvPr>
        </p:nvGraphicFramePr>
        <p:xfrm>
          <a:off x="385994" y="1623616"/>
          <a:ext cx="7406134" cy="6192688"/>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7572339" y="6824879"/>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graphicFrame>
        <p:nvGraphicFramePr>
          <p:cNvPr id="6" name="Graphique 5"/>
          <p:cNvGraphicFramePr>
            <a:graphicFrameLocks/>
          </p:cNvGraphicFramePr>
          <p:nvPr>
            <p:extLst>
              <p:ext uri="{D42A27DB-BD31-4B8C-83A1-F6EECF244321}">
                <p14:modId xmlns:p14="http://schemas.microsoft.com/office/powerpoint/2010/main" val="3993669113"/>
              </p:ext>
            </p:extLst>
          </p:nvPr>
        </p:nvGraphicFramePr>
        <p:xfrm>
          <a:off x="9628253" y="1221422"/>
          <a:ext cx="7611946" cy="8483661"/>
        </p:xfrm>
        <a:graphic>
          <a:graphicData uri="http://schemas.openxmlformats.org/drawingml/2006/chart">
            <c:chart xmlns:c="http://schemas.openxmlformats.org/drawingml/2006/chart" xmlns:r="http://schemas.openxmlformats.org/officeDocument/2006/relationships" r:id="rId4"/>
          </a:graphicData>
        </a:graphic>
      </p:graphicFrame>
      <p:sp>
        <p:nvSpPr>
          <p:cNvPr id="9" name="ZoneTexte 10"/>
          <p:cNvSpPr txBox="1"/>
          <p:nvPr/>
        </p:nvSpPr>
        <p:spPr>
          <a:xfrm>
            <a:off x="14071847" y="5354696"/>
            <a:ext cx="1332227"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59.3%</a:t>
            </a:r>
            <a:endParaRPr lang="en-US" sz="2000" dirty="0">
              <a:solidFill>
                <a:schemeClr val="bg1"/>
              </a:solidFill>
            </a:endParaRPr>
          </a:p>
        </p:txBody>
      </p:sp>
      <p:sp>
        <p:nvSpPr>
          <p:cNvPr id="10" name="ZoneTexte 10"/>
          <p:cNvSpPr txBox="1"/>
          <p:nvPr/>
        </p:nvSpPr>
        <p:spPr>
          <a:xfrm>
            <a:off x="11144418" y="6092675"/>
            <a:ext cx="1332227"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9.3%</a:t>
            </a:r>
            <a:endParaRPr lang="en-US" sz="2000" dirty="0">
              <a:solidFill>
                <a:schemeClr val="bg1"/>
              </a:solidFill>
            </a:endParaRPr>
          </a:p>
        </p:txBody>
      </p:sp>
      <p:sp>
        <p:nvSpPr>
          <p:cNvPr id="11" name="ZoneTexte 10"/>
          <p:cNvSpPr txBox="1"/>
          <p:nvPr/>
        </p:nvSpPr>
        <p:spPr>
          <a:xfrm>
            <a:off x="10903495" y="4845082"/>
            <a:ext cx="1332227"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14</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16.3%</a:t>
            </a:r>
            <a:endParaRPr lang="en-US" sz="2000" dirty="0"/>
          </a:p>
        </p:txBody>
      </p:sp>
      <p:sp>
        <p:nvSpPr>
          <p:cNvPr id="12" name="ZoneTexte 11"/>
          <p:cNvSpPr txBox="1"/>
          <p:nvPr/>
        </p:nvSpPr>
        <p:spPr>
          <a:xfrm>
            <a:off x="12004438" y="3869592"/>
            <a:ext cx="1332227"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13</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15.1%</a:t>
            </a:r>
            <a:endParaRPr lang="en-US" sz="2000" dirty="0"/>
          </a:p>
        </p:txBody>
      </p:sp>
      <p:pic>
        <p:nvPicPr>
          <p:cNvPr id="3" name="Image 2"/>
          <p:cNvPicPr>
            <a:picLocks noChangeAspect="1"/>
          </p:cNvPicPr>
          <p:nvPr/>
        </p:nvPicPr>
        <p:blipFill rotWithShape="1">
          <a:blip r:embed="rId5"/>
          <a:srcRect l="65440" t="41941" r="249" b="30430"/>
          <a:stretch/>
        </p:blipFill>
        <p:spPr>
          <a:xfrm>
            <a:off x="7241538" y="4334928"/>
            <a:ext cx="2880320" cy="1728193"/>
          </a:xfrm>
          <a:prstGeom prst="rect">
            <a:avLst/>
          </a:prstGeom>
        </p:spPr>
      </p:pic>
    </p:spTree>
    <p:extLst>
      <p:ext uri="{BB962C8B-B14F-4D97-AF65-F5344CB8AC3E}">
        <p14:creationId xmlns:p14="http://schemas.microsoft.com/office/powerpoint/2010/main" val="3096255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(Q.7)…</a:t>
            </a:r>
            <a:endParaRPr lang="fr-CH" sz="2800" dirty="0"/>
          </a:p>
        </p:txBody>
      </p:sp>
      <p:sp>
        <p:nvSpPr>
          <p:cNvPr id="4" name="ZoneTexte 3"/>
          <p:cNvSpPr txBox="1"/>
          <p:nvPr/>
        </p:nvSpPr>
        <p:spPr>
          <a:xfrm>
            <a:off x="6511007"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2464278709"/>
              </p:ext>
            </p:extLst>
          </p:nvPr>
        </p:nvGraphicFramePr>
        <p:xfrm>
          <a:off x="246311" y="1542429"/>
          <a:ext cx="17421602" cy="8608393"/>
        </p:xfrm>
        <a:graphic>
          <a:graphicData uri="http://schemas.openxmlformats.org/drawingml/2006/table">
            <a:tbl>
              <a:tblPr>
                <a:tableStyleId>{5C22544A-7EE6-4342-B048-85BDC9FD1C3A}</a:tableStyleId>
              </a:tblPr>
              <a:tblGrid>
                <a:gridCol w="664383"/>
                <a:gridCol w="2509892"/>
                <a:gridCol w="14247327"/>
              </a:tblGrid>
              <a:tr h="940861">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Plus de temps pour mise à niveau</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Les étudiants ont trop de lacunes théoriques dans les prérequis qu'ils devraient avoir selon les fiches modules, de Niveau Bachelor. Il faudrait plus de temps pour les mettre à niveau. Suivant les orientations et la provenance des étudiants par rapport à l'établissement où ils ont obtenu leur Bachelor, leur niveau en sciences de base est très hétérogène.</a:t>
                      </a:r>
                      <a:endParaRPr lang="fr-CH" sz="2000" b="0" i="0" u="none" strike="noStrike">
                        <a:effectLst/>
                        <a:latin typeface="Arial" panose="020B0604020202020204" pitchFamily="34" charset="0"/>
                      </a:endParaRPr>
                    </a:p>
                  </a:txBody>
                  <a:tcPr marL="4943" marR="4943" marT="4943" marB="0" anchor="b"/>
                </a:tc>
              </a:tr>
              <a:tr h="628927">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Ces modules doivent créer la différence entre un ingénieur Master MSE et un bon ingénieur Bachelor en théorie.</a:t>
                      </a:r>
                      <a:br>
                        <a:rPr lang="fr-CH" sz="2000" u="none" strike="noStrike">
                          <a:effectLst/>
                        </a:rPr>
                      </a:br>
                      <a:r>
                        <a:rPr lang="fr-CH" sz="2000" u="none" strike="noStrike">
                          <a:effectLst/>
                        </a:rPr>
                        <a:t>Les MA doivent représenter nos forces des institut avec leur Ra&amp;D y compris une partie importante de pratique.</a:t>
                      </a:r>
                      <a:endParaRPr lang="fr-CH" sz="2000" b="0" i="0" u="none" strike="noStrike">
                        <a:effectLst/>
                        <a:latin typeface="Arial" panose="020B0604020202020204" pitchFamily="34" charset="0"/>
                      </a:endParaRPr>
                    </a:p>
                  </a:txBody>
                  <a:tcPr marL="4943" marR="4943" marT="4943" marB="0" anchor="b"/>
                </a:tc>
              </a:tr>
              <a:tr h="1252795">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Un master devrait être un approfondissement théorique important relativement au niveau bachelor. </a:t>
                      </a:r>
                      <a:br>
                        <a:rPr lang="fr-CH" sz="2000" u="none" strike="noStrike">
                          <a:effectLst/>
                        </a:rPr>
                      </a:br>
                      <a:r>
                        <a:rPr lang="fr-CH" sz="2000" u="none" strike="noStrike">
                          <a:effectLst/>
                        </a:rPr>
                        <a:t>Le modèle consistant à maximiser les travaux pratiques et projets ne répond pas à une mise à égalité avec un Master universitaire autorisant la poursuite des études en milieu univ. classique.</a:t>
                      </a:r>
                      <a:br>
                        <a:rPr lang="fr-CH" sz="2000" u="none" strike="noStrike">
                          <a:effectLst/>
                        </a:rPr>
                      </a:br>
                      <a:r>
                        <a:rPr lang="fr-CH" sz="2000" u="none" strike="noStrike">
                          <a:effectLst/>
                        </a:rPr>
                        <a:t>Le profil master Hes doit être reconnu équivalent (au sens académique) à celui des universités</a:t>
                      </a:r>
                      <a:endParaRPr lang="fr-CH" sz="2000" b="0" i="0" u="none" strike="noStrike">
                        <a:effectLst/>
                        <a:latin typeface="Arial" panose="020B0604020202020204" pitchFamily="34" charset="0"/>
                      </a:endParaRPr>
                    </a:p>
                  </a:txBody>
                  <a:tcPr marL="4943" marR="4943" marT="4943" marB="0" anchor="b"/>
                </a:tc>
              </a:tr>
              <a:tr h="628927">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Les cours centraux sont par nature plus théorique que pratique. L'existence des ma les complètent bien, dans le sens ou les ma intègrent par nature plus de pratique, via des travaux de laboratoire.</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Ça a l'air d'aller.</a:t>
                      </a:r>
                      <a:endParaRPr lang="fr-CH" sz="2000" b="0" i="0" u="none" strike="noStrike">
                        <a:effectLst/>
                        <a:latin typeface="Arial" panose="020B0604020202020204" pitchFamily="34" charset="0"/>
                      </a:endParaRPr>
                    </a:p>
                  </a:txBody>
                  <a:tcPr marL="4943" marR="4943" marT="4943" marB="0" anchor="b"/>
                </a:tc>
              </a:tr>
              <a:tr h="1252795">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Le mixe est bien entre des cours F et T! Aussi car nous pouvons très bien ajouter des exemples issus de la pratique dans des cours F et T!!!</a:t>
                      </a:r>
                      <a:br>
                        <a:rPr lang="fr-CH" sz="2000" u="none" strike="noStrike">
                          <a:effectLst/>
                        </a:rPr>
                      </a:br>
                      <a:r>
                        <a:rPr lang="fr-CH" sz="2000" u="none" strike="noStrike">
                          <a:effectLst/>
                        </a:rPr>
                        <a:t>Je pense pour un niveau master il faut maintenir des cours de type F et T qui sont proche de l'ingéneirie, tel que F-Physics, T-AppMNT etc.</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Equilibre pas bon</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Les cours sont beaucoup trop chargés pour pouvoir correctement équilibrer théorie et pratique.</a:t>
                      </a:r>
                      <a:endParaRPr lang="fr-CH" sz="2000" b="0" i="0" u="none" strike="noStrike">
                        <a:effectLst/>
                        <a:latin typeface="Arial" panose="020B0604020202020204" pitchFamily="34" charset="0"/>
                      </a:endParaRPr>
                    </a:p>
                  </a:txBody>
                  <a:tcPr marL="4943" marR="4943" marT="4943" marB="0" anchor="b"/>
                </a:tc>
              </a:tr>
              <a:tr h="628927">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Modules centraux problématiques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Les étudiants se plaignent souvent des modules centraux. Je connais plusieurs étudiants qui ont arrêté le master à cause de certains cours dans les modules centraux.</a:t>
                      </a:r>
                      <a:endParaRPr lang="fr-CH" sz="2000" b="0" i="0" u="none" strike="noStrike">
                        <a:effectLst/>
                        <a:latin typeface="Arial" panose="020B0604020202020204" pitchFamily="34" charset="0"/>
                      </a:endParaRPr>
                    </a:p>
                  </a:txBody>
                  <a:tcPr marL="4943" marR="4943" marT="4943" marB="0" anchor="b"/>
                </a:tc>
              </a:tr>
              <a:tr h="628927">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Modules centraux problématiques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Modules centraux pas adapté aux HES's:  pas de pratique.  Mode d’évaluation, heures etc.  (=dicté)  - ne sont  pas  adéquate aux cours. Les salles de cours a Lausanne pas adapte pour ingenieurs (logicelles...)  =&gt; arreter cette maniere d'enseigner</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Je ne connais pas suffisamment les autres cours</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Difficile de répondre, je ne connais pas les pratiques dans tous les modules centraux</a:t>
                      </a:r>
                      <a:endParaRPr lang="fr-CH" sz="2000" b="0" i="0" u="none" strike="noStrike">
                        <a:effectLst/>
                        <a:latin typeface="Arial" panose="020B0604020202020204" pitchFamily="34" charset="0"/>
                      </a:endParaRPr>
                    </a:p>
                  </a:txBody>
                  <a:tcPr marL="4943" marR="4943" marT="4943" marB="0" anchor="b"/>
                </a:tc>
              </a:tr>
              <a:tr h="372138">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Je n'ai pas une vue d'ensemble des MC</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Je n'enseigne pas de MC</a:t>
                      </a:r>
                      <a:endParaRPr lang="fr-CH" sz="2000" b="0" i="0" u="none" strike="noStrike">
                        <a:effectLst/>
                        <a:latin typeface="Arial" panose="020B0604020202020204" pitchFamily="34" charset="0"/>
                      </a:endParaRPr>
                    </a:p>
                  </a:txBody>
                  <a:tcPr marL="4943" marR="4943" marT="4943" marB="0" anchor="b"/>
                </a:tc>
              </a:tr>
              <a:tr h="316993">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Je n'enseigne pas dans les MC</a:t>
                      </a:r>
                      <a:endParaRPr lang="fr-CH" sz="2000" b="0" i="0" u="none" strike="noStrike">
                        <a:effectLst/>
                        <a:latin typeface="Arial" panose="020B0604020202020204" pitchFamily="34" charset="0"/>
                      </a:endParaRPr>
                    </a:p>
                  </a:txBody>
                  <a:tcPr marL="4943" marR="4943" marT="4943" marB="0" anchor="b"/>
                </a:tc>
              </a:tr>
              <a:tr h="372138">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dirty="0">
                          <a:effectLst/>
                        </a:rPr>
                        <a:t>Ma participation au master jusqu'à présent est limitée au projet d'approfondissement et de master</a:t>
                      </a:r>
                      <a:endParaRPr lang="fr-CH" sz="2000" b="0" i="0" u="none" strike="noStrike" dirty="0">
                        <a:effectLst/>
                        <a:latin typeface="Arial" panose="020B0604020202020204" pitchFamily="34" charset="0"/>
                      </a:endParaRPr>
                    </a:p>
                  </a:txBody>
                  <a:tcPr marL="4943" marR="4943" marT="4943" marB="0" anchor="b"/>
                </a:tc>
              </a:tr>
            </a:tbl>
          </a:graphicData>
        </a:graphic>
      </p:graphicFrame>
    </p:spTree>
    <p:extLst>
      <p:ext uri="{BB962C8B-B14F-4D97-AF65-F5344CB8AC3E}">
        <p14:creationId xmlns:p14="http://schemas.microsoft.com/office/powerpoint/2010/main" val="1778842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(Q.7</a:t>
            </a:r>
            <a:r>
              <a:rPr lang="fr-CH" sz="2800" dirty="0"/>
              <a:t>)</a:t>
            </a:r>
          </a:p>
        </p:txBody>
      </p:sp>
      <p:sp>
        <p:nvSpPr>
          <p:cNvPr id="4" name="ZoneTexte 3"/>
          <p:cNvSpPr txBox="1"/>
          <p:nvPr/>
        </p:nvSpPr>
        <p:spPr>
          <a:xfrm>
            <a:off x="6511007"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1699860959"/>
              </p:ext>
            </p:extLst>
          </p:nvPr>
        </p:nvGraphicFramePr>
        <p:xfrm>
          <a:off x="385993" y="1329552"/>
          <a:ext cx="16921879" cy="4077631"/>
        </p:xfrm>
        <a:graphic>
          <a:graphicData uri="http://schemas.openxmlformats.org/drawingml/2006/table">
            <a:tbl>
              <a:tblPr>
                <a:tableStyleId>{5C22544A-7EE6-4342-B048-85BDC9FD1C3A}</a:tableStyleId>
              </a:tblPr>
              <a:tblGrid>
                <a:gridCol w="576064"/>
                <a:gridCol w="2448272"/>
                <a:gridCol w="13897543"/>
              </a:tblGrid>
              <a:tr h="181813">
                <a:tc>
                  <a:txBody>
                    <a:bodyPr/>
                    <a:lstStyle/>
                    <a:p>
                      <a:pPr algn="r" fontAlgn="b"/>
                      <a:r>
                        <a:rPr lang="fr-CH" sz="2000" u="none" strike="noStrike" dirty="0">
                          <a:effectLst/>
                        </a:rPr>
                        <a:t>16</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Comme prof je suis chargé de donner un cours et n'ai finalement pas d'avis global sur le plan d'étude mse</a:t>
                      </a:r>
                      <a:endParaRPr lang="fr-CH" sz="2000" b="0" i="0" u="none" strike="noStrike">
                        <a:effectLst/>
                        <a:latin typeface="Arial" panose="020B0604020202020204" pitchFamily="34" charset="0"/>
                      </a:endParaRPr>
                    </a:p>
                  </a:txBody>
                  <a:tcPr marL="4943" marR="4943" marT="4943" marB="0" anchor="b"/>
                </a:tc>
              </a:tr>
              <a:tr h="272719">
                <a:tc>
                  <a:txBody>
                    <a:bodyPr/>
                    <a:lstStyle/>
                    <a:p>
                      <a:pPr algn="r" fontAlgn="b"/>
                      <a:r>
                        <a:rPr lang="fr-CH" sz="2000" u="none" strike="noStrike" dirty="0">
                          <a:effectLst/>
                        </a:rPr>
                        <a:t>17</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Ne sais pas </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Je ne connais pas assez les contenus des autres cours du MSE. Celui-ci est un problème, parce que ça nuit à la cohérence des enseignements, qui est aujourd'hui complètement inexistante.</a:t>
                      </a:r>
                      <a:endParaRPr lang="fr-CH" sz="2000" b="0" i="0" u="none" strike="noStrike">
                        <a:effectLst/>
                        <a:latin typeface="Arial" panose="020B0604020202020204" pitchFamily="34" charset="0"/>
                      </a:endParaRPr>
                    </a:p>
                  </a:txBody>
                  <a:tcPr marL="4943" marR="4943" marT="4943" marB="0" anchor="b"/>
                </a:tc>
              </a:tr>
              <a:tr h="363627">
                <a:tc>
                  <a:txBody>
                    <a:bodyPr/>
                    <a:lstStyle/>
                    <a:p>
                      <a:pPr algn="r" fontAlgn="b"/>
                      <a:r>
                        <a:rPr lang="fr-CH" sz="2000" u="none" strike="noStrike" dirty="0">
                          <a:effectLst/>
                        </a:rPr>
                        <a:t>18</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Pour le moment, à ma connaissance, les modules centraux ne comportent pas de labo.</a:t>
                      </a:r>
                      <a:endParaRPr lang="fr-CH" sz="2000" b="0" i="0" u="none" strike="noStrike">
                        <a:effectLst/>
                        <a:latin typeface="Arial" panose="020B0604020202020204" pitchFamily="34" charset="0"/>
                      </a:endParaRPr>
                    </a:p>
                  </a:txBody>
                  <a:tcPr marL="4943" marR="4943" marT="4943" marB="0" anchor="b"/>
                </a:tc>
              </a:tr>
              <a:tr h="636346">
                <a:tc>
                  <a:txBody>
                    <a:bodyPr/>
                    <a:lstStyle/>
                    <a:p>
                      <a:pPr algn="r" fontAlgn="b"/>
                      <a:r>
                        <a:rPr lang="fr-CH" sz="2000" u="none" strike="noStrike" dirty="0">
                          <a:effectLst/>
                        </a:rPr>
                        <a:t>19</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Ce serait bien d'avoir quelques labos dans les MC, même si la partie théorique doit être réduite un peu.</a:t>
                      </a:r>
                      <a:endParaRPr lang="fr-CH" sz="2000" b="0" i="0" u="none" strike="noStrike">
                        <a:effectLst/>
                        <a:latin typeface="Arial" panose="020B0604020202020204" pitchFamily="34" charset="0"/>
                      </a:endParaRPr>
                    </a:p>
                  </a:txBody>
                  <a:tcPr marL="4943" marR="4943" marT="4943" marB="0" anchor="b"/>
                </a:tc>
              </a:tr>
              <a:tr h="347584">
                <a:tc>
                  <a:txBody>
                    <a:bodyPr/>
                    <a:lstStyle/>
                    <a:p>
                      <a:pPr algn="r" fontAlgn="b"/>
                      <a:r>
                        <a:rPr lang="fr-CH" sz="2000" u="none" strike="noStrike" dirty="0">
                          <a:effectLst/>
                        </a:rPr>
                        <a:t>20</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Pas assez de théorie</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J'ai un avis, mais je ne peux pas l'exprimer.</a:t>
                      </a:r>
                      <a:br>
                        <a:rPr lang="fr-CH" sz="2000" u="none" strike="noStrike">
                          <a:effectLst/>
                        </a:rPr>
                      </a:br>
                      <a:r>
                        <a:rPr lang="fr-CH" sz="2000" u="none" strike="noStrike">
                          <a:effectLst/>
                        </a:rPr>
                        <a:t>Trop de cours de gestion en tout genre</a:t>
                      </a:r>
                      <a:br>
                        <a:rPr lang="fr-CH" sz="2000" u="none" strike="noStrike">
                          <a:effectLst/>
                        </a:rPr>
                      </a:br>
                      <a:r>
                        <a:rPr lang="fr-CH" sz="2000" u="none" strike="noStrike">
                          <a:effectLst/>
                        </a:rPr>
                        <a:t>Pas assez de cours théoriques, pas assez de travaux pratiques durant les cours théoriques.</a:t>
                      </a:r>
                      <a:endParaRPr lang="fr-CH" sz="2000" b="0" i="0" u="none" strike="noStrike">
                        <a:effectLst/>
                        <a:latin typeface="Arial" panose="020B0604020202020204" pitchFamily="34" charset="0"/>
                      </a:endParaRPr>
                    </a:p>
                  </a:txBody>
                  <a:tcPr marL="4943" marR="4943" marT="4943" marB="0" anchor="b"/>
                </a:tc>
              </a:tr>
              <a:tr h="262025">
                <a:tc>
                  <a:txBody>
                    <a:bodyPr/>
                    <a:lstStyle/>
                    <a:p>
                      <a:pPr algn="r" fontAlgn="b"/>
                      <a:r>
                        <a:rPr lang="fr-CH" sz="2000" u="none" strike="noStrike" dirty="0">
                          <a:effectLst/>
                        </a:rPr>
                        <a:t>21</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Pas assez de théorie</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plus de théories spécifiques aux orientations. Souvent il y a une sorte de moyennage qui est enseigné et les étudiants n'apprennent pas plus qu'au bachelor</a:t>
                      </a:r>
                      <a:endParaRPr lang="fr-CH" sz="2000" b="0" i="0" u="none" strike="noStrike">
                        <a:effectLst/>
                        <a:latin typeface="Arial" panose="020B0604020202020204" pitchFamily="34" charset="0"/>
                      </a:endParaRPr>
                    </a:p>
                  </a:txBody>
                  <a:tcPr marL="4943" marR="4943" marT="4943" marB="0" anchor="b"/>
                </a:tc>
              </a:tr>
              <a:tr h="272719">
                <a:tc>
                  <a:txBody>
                    <a:bodyPr/>
                    <a:lstStyle/>
                    <a:p>
                      <a:pPr algn="r" fontAlgn="b"/>
                      <a:r>
                        <a:rPr lang="fr-CH" sz="2000" u="none" strike="noStrike" dirty="0">
                          <a:effectLst/>
                        </a:rPr>
                        <a:t>22</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Trop de cours magistral</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a:effectLst/>
                        </a:rPr>
                        <a:t>la pédagogie du cours magistral au tableau est bcp trop prépondérante</a:t>
                      </a:r>
                      <a:endParaRPr lang="fr-CH" sz="2000" b="0" i="0" u="none" strike="noStrike">
                        <a:effectLst/>
                        <a:latin typeface="Arial" panose="020B0604020202020204" pitchFamily="34" charset="0"/>
                      </a:endParaRPr>
                    </a:p>
                  </a:txBody>
                  <a:tcPr marL="4943" marR="4943" marT="4943" marB="0" anchor="b"/>
                </a:tc>
              </a:tr>
              <a:tr h="181813">
                <a:tc>
                  <a:txBody>
                    <a:bodyPr/>
                    <a:lstStyle/>
                    <a:p>
                      <a:pPr algn="r" fontAlgn="b"/>
                      <a:r>
                        <a:rPr lang="fr-CH" sz="2000" u="none" strike="noStrike" dirty="0">
                          <a:effectLst/>
                        </a:rPr>
                        <a:t>23</a:t>
                      </a:r>
                      <a:endParaRPr lang="fr-CH" sz="2000" b="0" i="0" u="none" strike="noStrike" dirty="0">
                        <a:effectLst/>
                        <a:latin typeface="Arial" panose="020B0604020202020204" pitchFamily="34" charset="0"/>
                      </a:endParaRPr>
                    </a:p>
                  </a:txBody>
                  <a:tcPr marL="4943" marR="4943" marT="4943" marB="0" anchor="b"/>
                </a:tc>
                <a:tc>
                  <a:txBody>
                    <a:bodyPr/>
                    <a:lstStyle/>
                    <a:p>
                      <a:pPr algn="l" fontAlgn="b"/>
                      <a:r>
                        <a:rPr lang="fr-CH" sz="2000" u="none" strike="noStrike">
                          <a:effectLst/>
                        </a:rPr>
                        <a:t>Trop de théorie</a:t>
                      </a:r>
                      <a:endParaRPr lang="fr-CH" sz="2000" b="0" i="0" u="none" strike="noStrike">
                        <a:effectLst/>
                        <a:latin typeface="Arial" panose="020B0604020202020204" pitchFamily="34" charset="0"/>
                      </a:endParaRPr>
                    </a:p>
                  </a:txBody>
                  <a:tcPr marL="4943" marR="4943" marT="4943" marB="0" anchor="b"/>
                </a:tc>
                <a:tc>
                  <a:txBody>
                    <a:bodyPr/>
                    <a:lstStyle/>
                    <a:p>
                      <a:pPr algn="l" fontAlgn="b"/>
                      <a:r>
                        <a:rPr lang="fr-CH" sz="2000" u="none" strike="noStrike" dirty="0">
                          <a:effectLst/>
                        </a:rPr>
                        <a:t>Parfois beaucoup trop théorique et à un niveau inapproprié (trop élevé) en rapport avec les compétences visées</a:t>
                      </a:r>
                      <a:endParaRPr lang="fr-CH" sz="2000" b="0" i="0" u="none" strike="noStrike" dirty="0">
                        <a:effectLst/>
                        <a:latin typeface="Arial" panose="020B0604020202020204" pitchFamily="34" charset="0"/>
                      </a:endParaRPr>
                    </a:p>
                  </a:txBody>
                  <a:tcPr marL="4943" marR="4943" marT="4943" marB="0" anchor="b"/>
                </a:tc>
              </a:tr>
            </a:tbl>
          </a:graphicData>
        </a:graphic>
      </p:graphicFrame>
      <p:graphicFrame>
        <p:nvGraphicFramePr>
          <p:cNvPr id="5" name="Graphique 4"/>
          <p:cNvGraphicFramePr>
            <a:graphicFrameLocks/>
          </p:cNvGraphicFramePr>
          <p:nvPr>
            <p:extLst>
              <p:ext uri="{D42A27DB-BD31-4B8C-83A1-F6EECF244321}">
                <p14:modId xmlns:p14="http://schemas.microsoft.com/office/powerpoint/2010/main" val="171347814"/>
              </p:ext>
            </p:extLst>
          </p:nvPr>
        </p:nvGraphicFramePr>
        <p:xfrm>
          <a:off x="4886492" y="5531326"/>
          <a:ext cx="7920880" cy="4320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26251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(Q.8)…</a:t>
            </a:r>
            <a:endParaRPr lang="fr-CH" sz="2800" dirty="0"/>
          </a:p>
        </p:txBody>
      </p:sp>
      <p:sp>
        <p:nvSpPr>
          <p:cNvPr id="5" name="ZoneTexte 4"/>
          <p:cNvSpPr txBox="1"/>
          <p:nvPr/>
        </p:nvSpPr>
        <p:spPr>
          <a:xfrm>
            <a:off x="7231087" y="543496"/>
            <a:ext cx="5475859"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MA/PA</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452425179"/>
              </p:ext>
            </p:extLst>
          </p:nvPr>
        </p:nvGraphicFramePr>
        <p:xfrm>
          <a:off x="353705" y="1335584"/>
          <a:ext cx="17142237" cy="8060859"/>
        </p:xfrm>
        <a:graphic>
          <a:graphicData uri="http://schemas.openxmlformats.org/drawingml/2006/table">
            <a:tbl>
              <a:tblPr>
                <a:tableStyleId>{5C22544A-7EE6-4342-B048-85BDC9FD1C3A}</a:tableStyleId>
              </a:tblPr>
              <a:tblGrid>
                <a:gridCol w="580396"/>
                <a:gridCol w="2088232"/>
                <a:gridCol w="14473609"/>
              </a:tblGrid>
              <a:tr h="260201">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L'équilibre est a gérer par le prof en fonction du sujet du PA</a:t>
                      </a:r>
                      <a:endParaRPr lang="fr-CH" sz="2000" b="0" i="0" u="none" strike="noStrike">
                        <a:effectLst/>
                        <a:latin typeface="Arial" panose="020B0604020202020204" pitchFamily="34" charset="0"/>
                      </a:endParaRPr>
                    </a:p>
                  </a:txBody>
                  <a:tcPr marL="4409" marR="4409" marT="4409" marB="0" anchor="b"/>
                </a:tc>
              </a:tr>
              <a:tr h="374724">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La question est surprenante, étant donné qu'en tant que professeur je peux adapter cet équilibre.</a:t>
                      </a:r>
                      <a:endParaRPr lang="fr-CH" sz="2000" b="0" i="0" u="none" strike="noStrike">
                        <a:effectLst/>
                        <a:latin typeface="Arial" panose="020B0604020202020204" pitchFamily="34" charset="0"/>
                      </a:endParaRPr>
                    </a:p>
                  </a:txBody>
                  <a:tcPr marL="4409" marR="4409" marT="4409" marB="0" anchor="b"/>
                </a:tc>
              </a:tr>
              <a:tr h="299779">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voir mon commentaire de la question précédente</a:t>
                      </a:r>
                      <a:endParaRPr lang="fr-CH" sz="2000" b="0" i="0" u="none" strike="noStrike">
                        <a:effectLst/>
                        <a:latin typeface="Arial" panose="020B0604020202020204" pitchFamily="34" charset="0"/>
                      </a:endParaRPr>
                    </a:p>
                  </a:txBody>
                  <a:tcPr marL="4409" marR="4409" marT="4409" marB="0" anchor="b"/>
                </a:tc>
              </a:tr>
              <a:tr h="524613">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difficile de réaliser des travaux collaboratifs, notamment en ce qui concerne les systèmes mécaniques, alors que chaque école possède son propre système PLM: ce qui par ailleurs est une bonne chose</a:t>
                      </a:r>
                      <a:endParaRPr lang="fr-CH" sz="2000" b="0" i="0" u="none" strike="noStrike">
                        <a:effectLst/>
                        <a:latin typeface="Arial" panose="020B0604020202020204" pitchFamily="34" charset="0"/>
                      </a:endParaRPr>
                    </a:p>
                  </a:txBody>
                  <a:tcPr marL="4409" marR="4409" marT="4409" marB="0" anchor="b"/>
                </a:tc>
              </a:tr>
              <a:tr h="374724">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Le mse ne devrait pas imposer la forme, mais s'assurer qu'il y a cohérence entre le niveau master - les apprentissages, habiletés et savoirs - et les moyens d'évaluations effectivement mis en oeuvre.</a:t>
                      </a:r>
                      <a:endParaRPr lang="fr-CH" sz="2000" b="0" i="0" u="none" strike="noStrike">
                        <a:effectLst/>
                        <a:latin typeface="Arial" panose="020B0604020202020204" pitchFamily="34" charset="0"/>
                      </a:endParaRPr>
                    </a:p>
                  </a:txBody>
                  <a:tcPr marL="4409" marR="4409" marT="4409" marB="0" anchor="b"/>
                </a:tc>
              </a:tr>
              <a:tr h="74945">
                <a:tc>
                  <a:txBody>
                    <a:bodyPr/>
                    <a:lstStyle/>
                    <a:p>
                      <a:pPr algn="l" fontAlgn="b"/>
                      <a:r>
                        <a:rPr lang="fr-CH" sz="2000" u="none" strike="noStrike">
                          <a:effectLst/>
                        </a:rPr>
                        <a:t>6</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Chaque MA fait son dosage, non ?</a:t>
                      </a:r>
                      <a:endParaRPr lang="fr-CH" sz="2000" b="0" i="0" u="none" strike="noStrike">
                        <a:effectLst/>
                        <a:latin typeface="Arial" panose="020B0604020202020204" pitchFamily="34" charset="0"/>
                      </a:endParaRPr>
                    </a:p>
                  </a:txBody>
                  <a:tcPr marL="4409" marR="4409" marT="4409" marB="0" anchor="b"/>
                </a:tc>
              </a:tr>
              <a:tr h="599558">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Autre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Il n'existe pas de cadre pour permettre aux étudiants d'apprendre via des mini-projets multidisciplinaires qui regrouperaient par exemple la matière de 2 ou 3 MA existant actuellement. Aussi les soft skills ne sont pas assez développés lors de ces activités d'approfondissement (p.ex. projet multi HES avec des étudiants alémaniques ou/et tessinois).</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Durée TM trop courte</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Mais la durée du TM est trop courte à mon avis.</a:t>
                      </a:r>
                      <a:endParaRPr lang="fr-CH" sz="2000" b="0" i="0" u="none" strike="noStrike">
                        <a:effectLst/>
                        <a:latin typeface="Arial" panose="020B0604020202020204" pitchFamily="34" charset="0"/>
                      </a:endParaRPr>
                    </a:p>
                  </a:txBody>
                  <a:tcPr marL="4409" marR="4409" marT="4409" marB="0" anchor="b"/>
                </a:tc>
              </a:tr>
              <a:tr h="449669">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Je partage actuellement la théorie et la pratique à env. 50/50 sur des cours de 6 périodes toutes les 2 semaines, ce qui donne un bon équilibre. Le dernier cours de 6 périodes est consacré à un petit projet mettant en oeuvre toute la matière vu durant le semestre.</a:t>
                      </a:r>
                      <a:endParaRPr lang="fr-CH" sz="2000" b="0" i="0" u="none" strike="noStrike">
                        <a:effectLst/>
                        <a:latin typeface="Arial" panose="020B0604020202020204" pitchFamily="34" charset="0"/>
                      </a:endParaRPr>
                    </a:p>
                  </a:txBody>
                  <a:tcPr marL="4409" marR="4409" marT="4409" marB="0" anchor="b"/>
                </a:tc>
              </a:tr>
              <a:tr h="599558">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L'équilibre et les possibilités d'adaptation sont très bien pour les MAs et PAs. En particulier car la partie pratique (exemples et exercices en laboratoire etc.) sert à compréhension approfondi. Aussi elle permet du travail en équipes de manière naturel. C'est excellent que les MA puissent avoir lieu dans les Ecoles des profs qui donnent les MA/PA.</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Généralement les étudiants sont satisfaits des MA et PA.</a:t>
                      </a:r>
                      <a:endParaRPr lang="fr-CH" sz="2000" b="0" i="0" u="none" strike="noStrike">
                        <a:effectLst/>
                        <a:latin typeface="Arial" panose="020B0604020202020204" pitchFamily="34" charset="0"/>
                      </a:endParaRPr>
                    </a:p>
                  </a:txBody>
                  <a:tcPr marL="4409" marR="4409" marT="4409" marB="0" anchor="b"/>
                </a:tc>
              </a:tr>
              <a:tr h="299779">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Il était prévu que les MA soient à 50% minimum de travaux pratiques. Tant que cette règle est respectée (... s'assure-t-on qu'elle l'est vraiment ?), l'équilibre me convient</a:t>
                      </a:r>
                      <a:endParaRPr lang="fr-CH" sz="2000" b="0" i="0" u="none" strike="noStrike">
                        <a:effectLst/>
                        <a:latin typeface="Arial" panose="020B0604020202020204" pitchFamily="34" charset="0"/>
                      </a:endParaRPr>
                    </a:p>
                  </a:txBody>
                  <a:tcPr marL="4409" marR="4409" marT="4409" marB="0" anchor="b"/>
                </a:tc>
              </a:tr>
              <a:tr h="74945">
                <a:tc>
                  <a:txBody>
                    <a:bodyPr/>
                    <a:lstStyle/>
                    <a:p>
                      <a:pPr algn="l" fontAlgn="b"/>
                      <a:r>
                        <a:rPr lang="fr-CH" sz="2000" u="none" strike="noStrike">
                          <a:effectLst/>
                        </a:rPr>
                        <a:t>13</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Equilibre pas bon</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théorie ET pas assez de pratique</a:t>
                      </a:r>
                      <a:endParaRPr lang="fr-CH" sz="2000" b="0" i="0" u="none" strike="noStrike">
                        <a:effectLst/>
                        <a:latin typeface="Arial" panose="020B0604020202020204" pitchFamily="34" charset="0"/>
                      </a:endParaRPr>
                    </a:p>
                  </a:txBody>
                  <a:tcPr marL="4409" marR="4409" marT="4409" marB="0" anchor="b"/>
                </a:tc>
              </a:tr>
              <a:tr h="224834">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Manque de cohérence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Il manque de la cohérence entre les modules centraux et d'approfondissement, de manière à pouvoir aller plus loin dans la pratique des MA.</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Je ne connais pas suffisamment les autres cours</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a:effectLst/>
                        </a:rPr>
                        <a:t>16</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dirty="0">
                          <a:effectLst/>
                        </a:rPr>
                        <a:t>L'avis des étudiants sur ce sujet sera plus pertinent</a:t>
                      </a:r>
                      <a:endParaRPr lang="fr-CH" sz="2000" b="0" i="0" u="none" strike="noStrike" dirty="0">
                        <a:effectLst/>
                        <a:latin typeface="Arial" panose="020B0604020202020204" pitchFamily="34" charset="0"/>
                      </a:endParaRPr>
                    </a:p>
                  </a:txBody>
                  <a:tcPr marL="4409" marR="4409" marT="4409" marB="0" anchor="b"/>
                </a:tc>
              </a:tr>
            </a:tbl>
          </a:graphicData>
        </a:graphic>
      </p:graphicFrame>
    </p:spTree>
    <p:extLst>
      <p:ext uri="{BB962C8B-B14F-4D97-AF65-F5344CB8AC3E}">
        <p14:creationId xmlns:p14="http://schemas.microsoft.com/office/powerpoint/2010/main" val="1352942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(Q.8)</a:t>
            </a:r>
            <a:endParaRPr lang="fr-CH" sz="2800" dirty="0"/>
          </a:p>
        </p:txBody>
      </p:sp>
      <p:sp>
        <p:nvSpPr>
          <p:cNvPr id="5" name="ZoneTexte 4"/>
          <p:cNvSpPr txBox="1"/>
          <p:nvPr/>
        </p:nvSpPr>
        <p:spPr>
          <a:xfrm>
            <a:off x="7231087" y="543496"/>
            <a:ext cx="5475859"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MA/PA</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2249152490"/>
              </p:ext>
            </p:extLst>
          </p:nvPr>
        </p:nvGraphicFramePr>
        <p:xfrm>
          <a:off x="353705" y="1335584"/>
          <a:ext cx="17142237" cy="3684054"/>
        </p:xfrm>
        <a:graphic>
          <a:graphicData uri="http://schemas.openxmlformats.org/drawingml/2006/table">
            <a:tbl>
              <a:tblPr>
                <a:tableStyleId>{5C22544A-7EE6-4342-B048-85BDC9FD1C3A}</a:tableStyleId>
              </a:tblPr>
              <a:tblGrid>
                <a:gridCol w="580396"/>
                <a:gridCol w="2088232"/>
                <a:gridCol w="14473609"/>
              </a:tblGrid>
              <a:tr h="374724">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L'équilibre des PA est défini par le professeur encadrant, donc il en sera certainement satisfait. Comme pour le point ci-dessus, je ne connais pas d'autres enseignements MSE. Celui-ci est un problème.</a:t>
                      </a:r>
                      <a:endParaRPr lang="fr-CH" sz="2000" b="0" i="0" u="none" strike="noStrike">
                        <a:effectLst/>
                        <a:latin typeface="Arial" panose="020B0604020202020204" pitchFamily="34" charset="0"/>
                      </a:endParaRPr>
                    </a:p>
                  </a:txBody>
                  <a:tcPr marL="4409" marR="4409" marT="4409" marB="0" anchor="b"/>
                </a:tc>
              </a:tr>
              <a:tr h="299779">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Notre cours se fait à Provence à cause de problèmes d'horaires pare rapport à d'autres cours: de ce fait, il nous est impossible de faire du labo.</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idem ci-dessus</a:t>
                      </a:r>
                      <a:endParaRPr lang="fr-CH" sz="2000" b="0" i="0" u="none" strike="noStrike">
                        <a:effectLst/>
                        <a:latin typeface="Arial" panose="020B0604020202020204" pitchFamily="34" charset="0"/>
                      </a:endParaRPr>
                    </a:p>
                  </a:txBody>
                  <a:tcPr marL="4409" marR="4409" marT="4409" marB="0" anchor="b"/>
                </a:tc>
              </a:tr>
              <a:tr h="149890">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Plus de projets serait intéressant.</a:t>
                      </a:r>
                      <a:endParaRPr lang="fr-CH" sz="2000" b="0" i="0" u="none" strike="noStrike">
                        <a:effectLst/>
                        <a:latin typeface="Arial" panose="020B0604020202020204" pitchFamily="34" charset="0"/>
                      </a:endParaRPr>
                    </a:p>
                  </a:txBody>
                  <a:tcPr marL="4409" marR="4409" marT="4409" marB="0" anchor="b"/>
                </a:tc>
              </a:tr>
              <a:tr h="299779">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pratique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a:effectLst/>
                        </a:rPr>
                        <a:t>Avoir 2 PA à la place de deux ou inclure plus de projets dans les MA avec plus de synergie entre les MA</a:t>
                      </a:r>
                      <a:endParaRPr lang="fr-CH" sz="2000" b="0" i="0" u="none" strike="noStrike">
                        <a:effectLst/>
                        <a:latin typeface="Arial" panose="020B0604020202020204" pitchFamily="34" charset="0"/>
                      </a:endParaRPr>
                    </a:p>
                  </a:txBody>
                  <a:tcPr marL="4409" marR="4409" marT="4409" marB="0" anchor="b"/>
                </a:tc>
              </a:tr>
              <a:tr h="449669">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4409" marR="4409" marT="4409" marB="0" anchor="b"/>
                </a:tc>
                <a:tc>
                  <a:txBody>
                    <a:bodyPr/>
                    <a:lstStyle/>
                    <a:p>
                      <a:pPr algn="l" fontAlgn="b"/>
                      <a:r>
                        <a:rPr lang="fr-CH" sz="2000" u="none" strike="noStrike">
                          <a:effectLst/>
                        </a:rPr>
                        <a:t>Pas assez de théorie </a:t>
                      </a:r>
                      <a:endParaRPr lang="fr-CH" sz="2000" b="0" i="0" u="none" strike="noStrike">
                        <a:effectLst/>
                        <a:latin typeface="Arial" panose="020B0604020202020204" pitchFamily="34" charset="0"/>
                      </a:endParaRPr>
                    </a:p>
                  </a:txBody>
                  <a:tcPr marL="4409" marR="4409" marT="4409" marB="0" anchor="b"/>
                </a:tc>
                <a:tc>
                  <a:txBody>
                    <a:bodyPr/>
                    <a:lstStyle/>
                    <a:p>
                      <a:pPr algn="l" fontAlgn="b"/>
                      <a:r>
                        <a:rPr lang="fr-CH" sz="2000" u="none" strike="noStrike" dirty="0">
                          <a:effectLst/>
                        </a:rPr>
                        <a:t>les options du master qui ne couvrent pas mon domaine d'application. Aucune option n'est orientée électronique/électronique industrielle (puissance), donc pour suivre mes projets il faut amener passablement de théorie supplémentaire.</a:t>
                      </a:r>
                      <a:endParaRPr lang="fr-CH" sz="2000" b="0" i="0" u="none" strike="noStrike" dirty="0">
                        <a:effectLst/>
                        <a:latin typeface="Arial" panose="020B0604020202020204" pitchFamily="34" charset="0"/>
                      </a:endParaRPr>
                    </a:p>
                  </a:txBody>
                  <a:tcPr marL="4409" marR="4409" marT="4409" marB="0" anchor="b"/>
                </a:tc>
              </a:tr>
            </a:tbl>
          </a:graphicData>
        </a:graphic>
      </p:graphicFrame>
      <p:graphicFrame>
        <p:nvGraphicFramePr>
          <p:cNvPr id="6" name="Graphique 5"/>
          <p:cNvGraphicFramePr>
            <a:graphicFrameLocks/>
          </p:cNvGraphicFramePr>
          <p:nvPr>
            <p:extLst>
              <p:ext uri="{D42A27DB-BD31-4B8C-83A1-F6EECF244321}">
                <p14:modId xmlns:p14="http://schemas.microsoft.com/office/powerpoint/2010/main" val="1534264525"/>
              </p:ext>
            </p:extLst>
          </p:nvPr>
        </p:nvGraphicFramePr>
        <p:xfrm>
          <a:off x="5142855" y="5156895"/>
          <a:ext cx="7200800" cy="488489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75223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a:t>
            </a:r>
            <a:r>
              <a:rPr lang="fr-CH" sz="2800" dirty="0" smtClean="0"/>
              <a:t>Q.9)</a:t>
            </a:r>
            <a:endParaRPr lang="fr-CH" dirty="0"/>
          </a:p>
        </p:txBody>
      </p:sp>
      <p:pic>
        <p:nvPicPr>
          <p:cNvPr id="5" name="Image 4"/>
          <p:cNvPicPr>
            <a:picLocks noChangeAspect="1"/>
          </p:cNvPicPr>
          <p:nvPr/>
        </p:nvPicPr>
        <p:blipFill>
          <a:blip r:embed="rId3"/>
          <a:stretch>
            <a:fillRect/>
          </a:stretch>
        </p:blipFill>
        <p:spPr>
          <a:xfrm>
            <a:off x="4998839" y="3975860"/>
            <a:ext cx="8358071" cy="2160240"/>
          </a:xfrm>
          <a:prstGeom prst="rect">
            <a:avLst/>
          </a:prstGeom>
        </p:spPr>
      </p:pic>
      <p:graphicFrame>
        <p:nvGraphicFramePr>
          <p:cNvPr id="6" name="Tableau 5"/>
          <p:cNvGraphicFramePr>
            <a:graphicFrameLocks noGrp="1"/>
          </p:cNvGraphicFramePr>
          <p:nvPr>
            <p:extLst>
              <p:ext uri="{D42A27DB-BD31-4B8C-83A1-F6EECF244321}">
                <p14:modId xmlns:p14="http://schemas.microsoft.com/office/powerpoint/2010/main" val="3406737535"/>
              </p:ext>
            </p:extLst>
          </p:nvPr>
        </p:nvGraphicFramePr>
        <p:xfrm>
          <a:off x="2838599" y="6367219"/>
          <a:ext cx="11521281" cy="1751058"/>
        </p:xfrm>
        <a:graphic>
          <a:graphicData uri="http://schemas.openxmlformats.org/drawingml/2006/table">
            <a:tbl>
              <a:tblPr>
                <a:tableStyleId>{5FD0F851-EC5A-4D38-B0AD-8093EC10F338}</a:tableStyleId>
              </a:tblPr>
              <a:tblGrid>
                <a:gridCol w="5190906"/>
                <a:gridCol w="1266075"/>
                <a:gridCol w="1266075"/>
                <a:gridCol w="1266075"/>
                <a:gridCol w="1266075"/>
                <a:gridCol w="1266075"/>
              </a:tblGrid>
              <a:tr h="331833">
                <a:tc>
                  <a:txBody>
                    <a:bodyPr/>
                    <a:lstStyle/>
                    <a:p>
                      <a:pPr algn="ctr" fontAlgn="b"/>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1ere place </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2e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3e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4e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dirty="0">
                          <a:effectLst/>
                        </a:rPr>
                        <a:t>5e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r>
              <a:tr h="161925">
                <a:tc>
                  <a:txBody>
                    <a:bodyPr/>
                    <a:lstStyle/>
                    <a:p>
                      <a:pPr algn="l" fontAlgn="b"/>
                      <a:r>
                        <a:rPr lang="fr-CH" sz="1800" u="none" strike="noStrike" dirty="0">
                          <a:effectLst/>
                        </a:rPr>
                        <a:t>Cours avec travaux pratiques en </a:t>
                      </a:r>
                      <a:r>
                        <a:rPr lang="fr-CH" sz="1800" u="none" strike="noStrike" dirty="0" smtClean="0">
                          <a:effectLst/>
                        </a:rPr>
                        <a:t>laboratoire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b="0" i="0" u="none" strike="noStrike">
                          <a:effectLst/>
                          <a:latin typeface="Arial" panose="020B0604020202020204" pitchFamily="34" charset="0"/>
                        </a:rPr>
                        <a:t>34</a:t>
                      </a:r>
                    </a:p>
                  </a:txBody>
                  <a:tcPr marL="9525" marR="9525" marT="9525" marB="0" anchor="b">
                    <a:solidFill>
                      <a:srgbClr val="FF2A66"/>
                    </a:solidFill>
                  </a:tcPr>
                </a:tc>
                <a:tc>
                  <a:txBody>
                    <a:bodyPr/>
                    <a:lstStyle/>
                    <a:p>
                      <a:pPr algn="ctr" fontAlgn="b"/>
                      <a:r>
                        <a:rPr lang="fr-CH" sz="1800" b="0" i="0" u="none" strike="noStrike">
                          <a:effectLst/>
                          <a:latin typeface="Arial" panose="020B0604020202020204" pitchFamily="34" charset="0"/>
                        </a:rPr>
                        <a:t>14</a:t>
                      </a:r>
                    </a:p>
                  </a:txBody>
                  <a:tcPr marL="9525" marR="9525" marT="9525" marB="0" anchor="b"/>
                </a:tc>
                <a:tc>
                  <a:txBody>
                    <a:bodyPr/>
                    <a:lstStyle/>
                    <a:p>
                      <a:pPr algn="ctr" fontAlgn="b"/>
                      <a:r>
                        <a:rPr lang="fr-CH" sz="1800" b="0" i="0" u="none" strike="noStrike">
                          <a:effectLst/>
                          <a:latin typeface="Arial" panose="020B0604020202020204" pitchFamily="34" charset="0"/>
                        </a:rPr>
                        <a:t>14</a:t>
                      </a:r>
                    </a:p>
                  </a:txBody>
                  <a:tcPr marL="9525" marR="9525" marT="9525" marB="0" anchor="b"/>
                </a:tc>
                <a:tc>
                  <a:txBody>
                    <a:bodyPr/>
                    <a:lstStyle/>
                    <a:p>
                      <a:pPr algn="ctr" fontAlgn="b"/>
                      <a:r>
                        <a:rPr lang="fr-CH" sz="1800" b="0" i="0" u="none" strike="noStrike">
                          <a:effectLst/>
                          <a:latin typeface="Arial" panose="020B0604020202020204" pitchFamily="34" charset="0"/>
                        </a:rPr>
                        <a:t>8</a:t>
                      </a:r>
                    </a:p>
                  </a:txBody>
                  <a:tcPr marL="9525" marR="9525" marT="9525" marB="0" anchor="b"/>
                </a:tc>
                <a:tc>
                  <a:txBody>
                    <a:bodyPr/>
                    <a:lstStyle/>
                    <a:p>
                      <a:pPr algn="ctr" fontAlgn="b"/>
                      <a:r>
                        <a:rPr lang="fr-CH" sz="1800" b="0" i="0" u="none" strike="noStrike">
                          <a:effectLst/>
                          <a:latin typeface="Arial" panose="020B0604020202020204" pitchFamily="34" charset="0"/>
                        </a:rPr>
                        <a:t>16</a:t>
                      </a:r>
                    </a:p>
                  </a:txBody>
                  <a:tcPr marL="9525" marR="9525" marT="9525" marB="0" anchor="b"/>
                </a:tc>
              </a:tr>
              <a:tr h="161925">
                <a:tc>
                  <a:txBody>
                    <a:bodyPr/>
                    <a:lstStyle/>
                    <a:p>
                      <a:pPr algn="l" fontAlgn="b"/>
                      <a:r>
                        <a:rPr lang="fr-CH" sz="1800" u="none" strike="noStrike" dirty="0">
                          <a:effectLst/>
                        </a:rPr>
                        <a:t>Cours avec mini-projet(s) en </a:t>
                      </a:r>
                      <a:r>
                        <a:rPr lang="fr-CH" sz="1800" u="none" strike="noStrike" dirty="0" smtClean="0">
                          <a:effectLst/>
                        </a:rPr>
                        <a:t>groupe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b="0" i="0" u="none" strike="noStrike">
                          <a:effectLst/>
                          <a:latin typeface="Arial" panose="020B0604020202020204" pitchFamily="34" charset="0"/>
                        </a:rPr>
                        <a:t>18</a:t>
                      </a:r>
                    </a:p>
                  </a:txBody>
                  <a:tcPr marL="9525" marR="9525" marT="9525" marB="0" anchor="b"/>
                </a:tc>
                <a:tc>
                  <a:txBody>
                    <a:bodyPr/>
                    <a:lstStyle/>
                    <a:p>
                      <a:pPr algn="ctr" fontAlgn="b"/>
                      <a:r>
                        <a:rPr lang="fr-CH" sz="1800" b="0" i="0" u="none" strike="noStrike">
                          <a:effectLst/>
                          <a:latin typeface="Arial" panose="020B0604020202020204" pitchFamily="34" charset="0"/>
                        </a:rPr>
                        <a:t>25</a:t>
                      </a:r>
                    </a:p>
                  </a:txBody>
                  <a:tcPr marL="9525" marR="9525" marT="9525" marB="0" anchor="b"/>
                </a:tc>
                <a:tc>
                  <a:txBody>
                    <a:bodyPr/>
                    <a:lstStyle/>
                    <a:p>
                      <a:pPr algn="ctr" fontAlgn="b"/>
                      <a:r>
                        <a:rPr lang="fr-CH" sz="1800" b="0" i="0" u="none" strike="noStrike" dirty="0">
                          <a:effectLst/>
                          <a:latin typeface="Arial" panose="020B0604020202020204" pitchFamily="34" charset="0"/>
                        </a:rPr>
                        <a:t>16</a:t>
                      </a:r>
                    </a:p>
                  </a:txBody>
                  <a:tcPr marL="9525" marR="9525" marT="9525" marB="0" anchor="b">
                    <a:solidFill>
                      <a:srgbClr val="FFC000"/>
                    </a:solidFill>
                  </a:tcPr>
                </a:tc>
                <a:tc>
                  <a:txBody>
                    <a:bodyPr/>
                    <a:lstStyle/>
                    <a:p>
                      <a:pPr algn="ctr" fontAlgn="b"/>
                      <a:r>
                        <a:rPr lang="fr-CH" sz="1800" b="0" i="0" u="none" strike="noStrike">
                          <a:effectLst/>
                          <a:latin typeface="Arial" panose="020B0604020202020204" pitchFamily="34" charset="0"/>
                        </a:rPr>
                        <a:t>19</a:t>
                      </a:r>
                    </a:p>
                  </a:txBody>
                  <a:tcPr marL="9525" marR="9525" marT="9525" marB="0" anchor="b"/>
                </a:tc>
                <a:tc>
                  <a:txBody>
                    <a:bodyPr/>
                    <a:lstStyle/>
                    <a:p>
                      <a:pPr algn="ctr" fontAlgn="b"/>
                      <a:r>
                        <a:rPr lang="fr-CH" sz="1800" b="0" i="0" u="none" strike="noStrike">
                          <a:effectLst/>
                          <a:latin typeface="Arial" panose="020B0604020202020204" pitchFamily="34" charset="0"/>
                        </a:rPr>
                        <a:t>8</a:t>
                      </a:r>
                    </a:p>
                  </a:txBody>
                  <a:tcPr marL="9525" marR="9525" marT="9525" marB="0" anchor="b"/>
                </a:tc>
              </a:tr>
              <a:tr h="161925">
                <a:tc>
                  <a:txBody>
                    <a:bodyPr/>
                    <a:lstStyle/>
                    <a:p>
                      <a:pPr algn="l" fontAlgn="b"/>
                      <a:r>
                        <a:rPr lang="fr-CH" sz="1800" u="none" strike="noStrike" dirty="0">
                          <a:effectLst/>
                        </a:rPr>
                        <a:t>Cours avec mini-projet(s) </a:t>
                      </a:r>
                      <a:r>
                        <a:rPr lang="fr-CH" sz="1800" u="none" strike="noStrike" dirty="0" smtClean="0">
                          <a:effectLst/>
                        </a:rPr>
                        <a:t>individuels</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b="0" i="0" u="none" strike="noStrike">
                          <a:effectLst/>
                          <a:latin typeface="Arial" panose="020B0604020202020204" pitchFamily="34" charset="0"/>
                        </a:rPr>
                        <a:t>9</a:t>
                      </a:r>
                    </a:p>
                  </a:txBody>
                  <a:tcPr marL="9525" marR="9525" marT="9525" marB="0" anchor="b"/>
                </a:tc>
                <a:tc>
                  <a:txBody>
                    <a:bodyPr/>
                    <a:lstStyle/>
                    <a:p>
                      <a:pPr algn="ctr" fontAlgn="b"/>
                      <a:r>
                        <a:rPr lang="fr-CH" sz="1800" b="0" i="0" u="none" strike="noStrike">
                          <a:effectLst/>
                          <a:latin typeface="Arial" panose="020B0604020202020204" pitchFamily="34" charset="0"/>
                        </a:rPr>
                        <a:t>28</a:t>
                      </a:r>
                    </a:p>
                  </a:txBody>
                  <a:tcPr marL="9525" marR="9525" marT="9525" marB="0" anchor="b">
                    <a:solidFill>
                      <a:srgbClr val="8EC81E"/>
                    </a:solidFill>
                  </a:tcPr>
                </a:tc>
                <a:tc>
                  <a:txBody>
                    <a:bodyPr/>
                    <a:lstStyle/>
                    <a:p>
                      <a:pPr algn="ctr" fontAlgn="b"/>
                      <a:r>
                        <a:rPr lang="fr-CH" sz="1800" b="0" i="0" u="none" strike="noStrike" dirty="0">
                          <a:effectLst/>
                          <a:latin typeface="Arial" panose="020B0604020202020204" pitchFamily="34" charset="0"/>
                        </a:rPr>
                        <a:t>28</a:t>
                      </a:r>
                    </a:p>
                  </a:txBody>
                  <a:tcPr marL="9525" marR="9525" marT="9525" marB="0" anchor="b">
                    <a:solidFill>
                      <a:srgbClr val="FFC000"/>
                    </a:solidFill>
                  </a:tcPr>
                </a:tc>
                <a:tc>
                  <a:txBody>
                    <a:bodyPr/>
                    <a:lstStyle/>
                    <a:p>
                      <a:pPr algn="ctr" fontAlgn="b"/>
                      <a:r>
                        <a:rPr lang="fr-CH" sz="1800" b="0" i="0" u="none" strike="noStrike">
                          <a:effectLst/>
                          <a:latin typeface="Arial" panose="020B0604020202020204" pitchFamily="34" charset="0"/>
                        </a:rPr>
                        <a:t>17</a:t>
                      </a:r>
                    </a:p>
                  </a:txBody>
                  <a:tcPr marL="9525" marR="9525" marT="9525" marB="0" anchor="b"/>
                </a:tc>
                <a:tc>
                  <a:txBody>
                    <a:bodyPr/>
                    <a:lstStyle/>
                    <a:p>
                      <a:pPr algn="ctr" fontAlgn="b"/>
                      <a:r>
                        <a:rPr lang="fr-CH" sz="1800" b="0" i="0" u="none" strike="noStrike">
                          <a:effectLst/>
                          <a:latin typeface="Arial" panose="020B0604020202020204" pitchFamily="34" charset="0"/>
                        </a:rPr>
                        <a:t>4</a:t>
                      </a:r>
                    </a:p>
                  </a:txBody>
                  <a:tcPr marL="9525" marR="9525" marT="9525" marB="0" anchor="b"/>
                </a:tc>
              </a:tr>
              <a:tr h="161925">
                <a:tc>
                  <a:txBody>
                    <a:bodyPr/>
                    <a:lstStyle/>
                    <a:p>
                      <a:pPr algn="l" fontAlgn="b"/>
                      <a:r>
                        <a:rPr lang="fr-CH" sz="1800" u="none" strike="noStrike" dirty="0">
                          <a:effectLst/>
                        </a:rPr>
                        <a:t>Projet(s) en </a:t>
                      </a:r>
                      <a:r>
                        <a:rPr lang="fr-CH" sz="1800" u="none" strike="noStrike" dirty="0" smtClean="0">
                          <a:effectLst/>
                        </a:rPr>
                        <a:t>groupe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b="0" i="0" u="none" strike="noStrike">
                          <a:effectLst/>
                          <a:latin typeface="Arial" panose="020B0604020202020204" pitchFamily="34" charset="0"/>
                        </a:rPr>
                        <a:t>5</a:t>
                      </a:r>
                    </a:p>
                  </a:txBody>
                  <a:tcPr marL="9525" marR="9525" marT="9525" marB="0" anchor="b"/>
                </a:tc>
                <a:tc>
                  <a:txBody>
                    <a:bodyPr/>
                    <a:lstStyle/>
                    <a:p>
                      <a:pPr algn="ctr" fontAlgn="b"/>
                      <a:r>
                        <a:rPr lang="fr-CH" sz="1800" b="0" i="0" u="none" strike="noStrike">
                          <a:effectLst/>
                          <a:latin typeface="Arial" panose="020B0604020202020204" pitchFamily="34" charset="0"/>
                        </a:rPr>
                        <a:t>8</a:t>
                      </a:r>
                    </a:p>
                  </a:txBody>
                  <a:tcPr marL="9525" marR="9525" marT="9525" marB="0" anchor="b"/>
                </a:tc>
                <a:tc>
                  <a:txBody>
                    <a:bodyPr/>
                    <a:lstStyle/>
                    <a:p>
                      <a:pPr algn="ctr" fontAlgn="b"/>
                      <a:r>
                        <a:rPr lang="fr-CH" sz="1800" b="0" i="0" u="none" strike="noStrike" dirty="0">
                          <a:effectLst/>
                          <a:latin typeface="Arial" panose="020B0604020202020204" pitchFamily="34" charset="0"/>
                        </a:rPr>
                        <a:t>16</a:t>
                      </a:r>
                    </a:p>
                  </a:txBody>
                  <a:tcPr marL="9525" marR="9525" marT="9525" marB="0" anchor="b">
                    <a:solidFill>
                      <a:srgbClr val="FFC000"/>
                    </a:solidFill>
                  </a:tcPr>
                </a:tc>
                <a:tc>
                  <a:txBody>
                    <a:bodyPr/>
                    <a:lstStyle/>
                    <a:p>
                      <a:pPr algn="ctr" fontAlgn="b"/>
                      <a:r>
                        <a:rPr lang="fr-CH" sz="1800" b="0" i="0" u="none" strike="noStrike" dirty="0">
                          <a:effectLst/>
                          <a:latin typeface="Arial" panose="020B0604020202020204" pitchFamily="34" charset="0"/>
                        </a:rPr>
                        <a:t>27</a:t>
                      </a:r>
                    </a:p>
                  </a:txBody>
                  <a:tcPr marL="9525" marR="9525" marT="9525" marB="0" anchor="b">
                    <a:solidFill>
                      <a:schemeClr val="accent5">
                        <a:lumMod val="40000"/>
                        <a:lumOff val="60000"/>
                      </a:schemeClr>
                    </a:solidFill>
                  </a:tcPr>
                </a:tc>
                <a:tc>
                  <a:txBody>
                    <a:bodyPr/>
                    <a:lstStyle/>
                    <a:p>
                      <a:pPr algn="ctr" fontAlgn="b"/>
                      <a:r>
                        <a:rPr lang="fr-CH" sz="1800" b="0" i="0" u="none" strike="noStrike">
                          <a:effectLst/>
                          <a:latin typeface="Arial" panose="020B0604020202020204" pitchFamily="34" charset="0"/>
                        </a:rPr>
                        <a:t>30</a:t>
                      </a:r>
                    </a:p>
                  </a:txBody>
                  <a:tcPr marL="9525" marR="9525" marT="9525" marB="0" anchor="b">
                    <a:solidFill>
                      <a:schemeClr val="accent5">
                        <a:lumMod val="40000"/>
                        <a:lumOff val="60000"/>
                      </a:schemeClr>
                    </a:solidFill>
                  </a:tcPr>
                </a:tc>
              </a:tr>
              <a:tr h="161925">
                <a:tc>
                  <a:txBody>
                    <a:bodyPr/>
                    <a:lstStyle/>
                    <a:p>
                      <a:pPr algn="l" fontAlgn="b"/>
                      <a:r>
                        <a:rPr lang="fr-CH" sz="1800" u="none" strike="noStrike" dirty="0">
                          <a:effectLst/>
                        </a:rPr>
                        <a:t>Projet(s) individuel(s</a:t>
                      </a:r>
                      <a:r>
                        <a:rPr lang="fr-CH" sz="1800" u="none" strike="noStrike" dirty="0" smtClean="0">
                          <a:effectLst/>
                        </a:rPr>
                        <a:t>)</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b="0" i="0" u="none" strike="noStrike">
                          <a:effectLst/>
                          <a:latin typeface="Arial" panose="020B0604020202020204" pitchFamily="34" charset="0"/>
                        </a:rPr>
                        <a:t>20</a:t>
                      </a:r>
                    </a:p>
                  </a:txBody>
                  <a:tcPr marL="9525" marR="9525" marT="9525" marB="0" anchor="b"/>
                </a:tc>
                <a:tc>
                  <a:txBody>
                    <a:bodyPr/>
                    <a:lstStyle/>
                    <a:p>
                      <a:pPr algn="ctr" fontAlgn="b"/>
                      <a:r>
                        <a:rPr lang="fr-CH" sz="1800" b="0" i="0" u="none" strike="noStrike">
                          <a:effectLst/>
                          <a:latin typeface="Arial" panose="020B0604020202020204" pitchFamily="34" charset="0"/>
                        </a:rPr>
                        <a:t>11</a:t>
                      </a:r>
                    </a:p>
                  </a:txBody>
                  <a:tcPr marL="9525" marR="9525" marT="9525" marB="0" anchor="b"/>
                </a:tc>
                <a:tc>
                  <a:txBody>
                    <a:bodyPr/>
                    <a:lstStyle/>
                    <a:p>
                      <a:pPr algn="ctr" fontAlgn="b"/>
                      <a:r>
                        <a:rPr lang="fr-CH" sz="1800" b="0" i="0" u="none" strike="noStrike">
                          <a:effectLst/>
                          <a:latin typeface="Arial" panose="020B0604020202020204" pitchFamily="34" charset="0"/>
                        </a:rPr>
                        <a:t>12</a:t>
                      </a:r>
                    </a:p>
                  </a:txBody>
                  <a:tcPr marL="9525" marR="9525" marT="9525" marB="0" anchor="b"/>
                </a:tc>
                <a:tc>
                  <a:txBody>
                    <a:bodyPr/>
                    <a:lstStyle/>
                    <a:p>
                      <a:pPr algn="ctr" fontAlgn="b"/>
                      <a:r>
                        <a:rPr lang="fr-CH" sz="1800" b="0" i="0" u="none" strike="noStrike" dirty="0">
                          <a:effectLst/>
                          <a:latin typeface="Arial" panose="020B0604020202020204" pitchFamily="34" charset="0"/>
                        </a:rPr>
                        <a:t>15</a:t>
                      </a:r>
                    </a:p>
                  </a:txBody>
                  <a:tcPr marL="9525" marR="9525" marT="9525" marB="0" anchor="b">
                    <a:noFill/>
                  </a:tcPr>
                </a:tc>
                <a:tc>
                  <a:txBody>
                    <a:bodyPr/>
                    <a:lstStyle/>
                    <a:p>
                      <a:pPr algn="ctr" fontAlgn="b"/>
                      <a:r>
                        <a:rPr lang="fr-CH" sz="1800" b="0" i="0" u="none" strike="noStrike" dirty="0">
                          <a:effectLst/>
                          <a:latin typeface="Arial" panose="020B0604020202020204" pitchFamily="34" charset="0"/>
                        </a:rPr>
                        <a:t>28</a:t>
                      </a:r>
                    </a:p>
                  </a:txBody>
                  <a:tcPr marL="9525" marR="9525" marT="9525" marB="0" anchor="b"/>
                </a:tc>
              </a:tr>
            </a:tbl>
          </a:graphicData>
        </a:graphic>
      </p:graphicFrame>
      <p:sp>
        <p:nvSpPr>
          <p:cNvPr id="7" name="Rectangle 6"/>
          <p:cNvSpPr/>
          <p:nvPr/>
        </p:nvSpPr>
        <p:spPr>
          <a:xfrm>
            <a:off x="7650219" y="2919789"/>
            <a:ext cx="3281724" cy="707886"/>
          </a:xfrm>
          <a:prstGeom prst="rect">
            <a:avLst/>
          </a:prstGeom>
        </p:spPr>
        <p:txBody>
          <a:bodyPr wrap="square">
            <a:spAutoFit/>
          </a:bodyPr>
          <a:lstStyle/>
          <a:p>
            <a:pPr algn="ctr" fontAlgn="b"/>
            <a:r>
              <a:rPr lang="fr-CH" sz="2000" dirty="0"/>
              <a:t>Cours avec travaux pratiques en laboratoire</a:t>
            </a:r>
            <a:endParaRPr lang="fr-CH" sz="2000" dirty="0">
              <a:latin typeface="Arial" panose="020B0604020202020204" pitchFamily="34" charset="0"/>
            </a:endParaRPr>
          </a:p>
        </p:txBody>
      </p:sp>
      <p:sp>
        <p:nvSpPr>
          <p:cNvPr id="8" name="Rectangle 7"/>
          <p:cNvSpPr/>
          <p:nvPr/>
        </p:nvSpPr>
        <p:spPr>
          <a:xfrm>
            <a:off x="5142855" y="3604257"/>
            <a:ext cx="2232248" cy="707886"/>
          </a:xfrm>
          <a:prstGeom prst="rect">
            <a:avLst/>
          </a:prstGeom>
        </p:spPr>
        <p:txBody>
          <a:bodyPr wrap="square">
            <a:spAutoFit/>
          </a:bodyPr>
          <a:lstStyle/>
          <a:p>
            <a:pPr algn="ctr" fontAlgn="b"/>
            <a:r>
              <a:rPr lang="fr-CH" sz="2000" dirty="0"/>
              <a:t>Cours avec mini-projet(s) individuels</a:t>
            </a:r>
            <a:endParaRPr lang="fr-CH" sz="2000" dirty="0">
              <a:latin typeface="Arial" panose="020B0604020202020204" pitchFamily="34" charset="0"/>
            </a:endParaRPr>
          </a:p>
        </p:txBody>
      </p:sp>
      <p:sp>
        <p:nvSpPr>
          <p:cNvPr id="11" name="Rectangle 10"/>
          <p:cNvSpPr/>
          <p:nvPr/>
        </p:nvSpPr>
        <p:spPr>
          <a:xfrm>
            <a:off x="11022846" y="3334967"/>
            <a:ext cx="2360094" cy="1323439"/>
          </a:xfrm>
          <a:prstGeom prst="rect">
            <a:avLst/>
          </a:prstGeom>
        </p:spPr>
        <p:txBody>
          <a:bodyPr wrap="square">
            <a:spAutoFit/>
          </a:bodyPr>
          <a:lstStyle/>
          <a:p>
            <a:pPr algn="ctr" fontAlgn="b"/>
            <a:r>
              <a:rPr lang="fr-CH" sz="2000" dirty="0"/>
              <a:t>Cours avec mini-projet(s) en groupe</a:t>
            </a:r>
          </a:p>
          <a:p>
            <a:pPr algn="ctr" fontAlgn="b"/>
            <a:r>
              <a:rPr lang="fr-CH" sz="2000" dirty="0"/>
              <a:t>ou</a:t>
            </a:r>
          </a:p>
          <a:p>
            <a:pPr algn="ctr" fontAlgn="b"/>
            <a:r>
              <a:rPr lang="fr-CH" sz="2000" dirty="0"/>
              <a:t>Projet(s) en groupe </a:t>
            </a:r>
          </a:p>
        </p:txBody>
      </p:sp>
      <p:sp>
        <p:nvSpPr>
          <p:cNvPr id="12" name="ZoneTexte 11"/>
          <p:cNvSpPr txBox="1"/>
          <p:nvPr/>
        </p:nvSpPr>
        <p:spPr>
          <a:xfrm>
            <a:off x="3810080" y="1400650"/>
            <a:ext cx="11764824"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Classement des méthodes les plus efficaces pour atteindre les objectifs pédagogiques visés</a:t>
            </a:r>
            <a:endParaRPr lang="fr-CH" sz="2400" dirty="0"/>
          </a:p>
        </p:txBody>
      </p:sp>
      <p:sp>
        <p:nvSpPr>
          <p:cNvPr id="9" name="ZoneTexte 8"/>
          <p:cNvSpPr txBox="1"/>
          <p:nvPr/>
        </p:nvSpPr>
        <p:spPr>
          <a:xfrm>
            <a:off x="534343" y="791822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1826769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a:t>
            </a:r>
            <a:endParaRPr lang="fr-CH" dirty="0"/>
          </a:p>
        </p:txBody>
      </p:sp>
    </p:spTree>
    <p:extLst>
      <p:ext uri="{BB962C8B-B14F-4D97-AF65-F5344CB8AC3E}">
        <p14:creationId xmlns:p14="http://schemas.microsoft.com/office/powerpoint/2010/main" val="278794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(Q.10)</a:t>
            </a:r>
            <a:endParaRPr lang="fr-CH" dirty="0"/>
          </a:p>
        </p:txBody>
      </p:sp>
      <p:graphicFrame>
        <p:nvGraphicFramePr>
          <p:cNvPr id="5" name="Graphique 4"/>
          <p:cNvGraphicFramePr>
            <a:graphicFrameLocks/>
          </p:cNvGraphicFramePr>
          <p:nvPr>
            <p:extLst>
              <p:ext uri="{D42A27DB-BD31-4B8C-83A1-F6EECF244321}">
                <p14:modId xmlns:p14="http://schemas.microsoft.com/office/powerpoint/2010/main" val="2798589606"/>
              </p:ext>
            </p:extLst>
          </p:nvPr>
        </p:nvGraphicFramePr>
        <p:xfrm>
          <a:off x="678359" y="1911648"/>
          <a:ext cx="8064896" cy="6696744"/>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10"/>
          <p:cNvSpPr txBox="1"/>
          <p:nvPr/>
        </p:nvSpPr>
        <p:spPr>
          <a:xfrm>
            <a:off x="4710807" y="5728072"/>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53.5%</a:t>
            </a:r>
            <a:endParaRPr lang="en-US" sz="2000" dirty="0">
              <a:solidFill>
                <a:schemeClr val="bg1"/>
              </a:solidFill>
            </a:endParaRPr>
          </a:p>
        </p:txBody>
      </p:sp>
      <p:sp>
        <p:nvSpPr>
          <p:cNvPr id="7" name="ZoneTexte 10"/>
          <p:cNvSpPr txBox="1"/>
          <p:nvPr/>
        </p:nvSpPr>
        <p:spPr>
          <a:xfrm>
            <a:off x="2071248" y="6082015"/>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8" name="ZoneTexte 10"/>
          <p:cNvSpPr txBox="1"/>
          <p:nvPr/>
        </p:nvSpPr>
        <p:spPr>
          <a:xfrm>
            <a:off x="2634943" y="3909581"/>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12.8%</a:t>
            </a:r>
            <a:endParaRPr lang="en-US" sz="2000" dirty="0">
              <a:solidFill>
                <a:schemeClr val="bg1"/>
              </a:solidFill>
            </a:endParaRPr>
          </a:p>
        </p:txBody>
      </p:sp>
      <p:sp>
        <p:nvSpPr>
          <p:cNvPr id="9" name="ZoneTexte 5"/>
          <p:cNvSpPr txBox="1"/>
          <p:nvPr/>
        </p:nvSpPr>
        <p:spPr>
          <a:xfrm>
            <a:off x="680757" y="8173686"/>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4212227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Sondage</a:t>
            </a:r>
            <a:endParaRPr lang="fr-CH" dirty="0"/>
          </a:p>
        </p:txBody>
      </p:sp>
    </p:spTree>
    <p:extLst>
      <p:ext uri="{BB962C8B-B14F-4D97-AF65-F5344CB8AC3E}">
        <p14:creationId xmlns:p14="http://schemas.microsoft.com/office/powerpoint/2010/main" val="2055728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188023"/>
            <a:ext cx="17281920" cy="677926"/>
          </a:xfrm>
        </p:spPr>
        <p:txBody>
          <a:bodyPr/>
          <a:lstStyle/>
          <a:p>
            <a:r>
              <a:rPr lang="fr-CH" dirty="0" smtClean="0"/>
              <a:t>…</a:t>
            </a:r>
            <a:r>
              <a:rPr lang="fr-CH" dirty="0" err="1" smtClean="0"/>
              <a:t>Redesign</a:t>
            </a:r>
            <a:r>
              <a:rPr lang="fr-CH" dirty="0" smtClean="0"/>
              <a:t> </a:t>
            </a:r>
            <a:r>
              <a:rPr lang="fr-CH" dirty="0"/>
              <a:t>MSE </a:t>
            </a:r>
            <a:r>
              <a:rPr lang="fr-CH" sz="2800" dirty="0"/>
              <a:t>(</a:t>
            </a:r>
            <a:r>
              <a:rPr lang="fr-CH" sz="2800" dirty="0" smtClean="0"/>
              <a:t>Q.10)…</a:t>
            </a:r>
            <a:endParaRPr lang="fr-CH" dirty="0"/>
          </a:p>
        </p:txBody>
      </p:sp>
      <p:sp>
        <p:nvSpPr>
          <p:cNvPr id="5" name="ZoneTexte 4"/>
          <p:cNvSpPr txBox="1"/>
          <p:nvPr/>
        </p:nvSpPr>
        <p:spPr>
          <a:xfrm>
            <a:off x="6438999" y="31078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 dénomination adaptée aux besoins</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1375767835"/>
              </p:ext>
            </p:extLst>
          </p:nvPr>
        </p:nvGraphicFramePr>
        <p:xfrm>
          <a:off x="376121" y="1263576"/>
          <a:ext cx="17430270" cy="8677024"/>
        </p:xfrm>
        <a:graphic>
          <a:graphicData uri="http://schemas.openxmlformats.org/drawingml/2006/table">
            <a:tbl>
              <a:tblPr>
                <a:tableStyleId>{5C22544A-7EE6-4342-B048-85BDC9FD1C3A}</a:tableStyleId>
              </a:tblPr>
              <a:tblGrid>
                <a:gridCol w="590270"/>
                <a:gridCol w="16840000"/>
              </a:tblGrid>
              <a:tr h="257810">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Les nouvelles orientations offrent plus de visibilité de par leur dénomination</a:t>
                      </a:r>
                      <a:r>
                        <a:rPr lang="fr-CH" sz="2000" u="none" strike="noStrike" dirty="0">
                          <a:effectLst/>
                        </a:rPr>
                        <a:t>. Cependant, ce qui va compter est leur contenu. Sans un contenu cohérent cela restera de la cosmétique. En faisant cette démarche, on effectue quelque chose qui aurait pu être fait dès le départ. On a voulu faire original mais finalement, on </a:t>
                      </a:r>
                      <a:r>
                        <a:rPr lang="fr-CH" sz="2000" b="1" u="none" strike="noStrike" dirty="0">
                          <a:effectLst/>
                        </a:rPr>
                        <a:t>revient aux standards </a:t>
                      </a:r>
                      <a:r>
                        <a:rPr lang="fr-CH" sz="2000" u="none" strike="noStrike" dirty="0">
                          <a:effectLst/>
                        </a:rPr>
                        <a:t>qui se font partout depuis au moins une décennie.</a:t>
                      </a:r>
                      <a:endParaRPr lang="fr-CH" sz="2000" b="0" i="0" u="none" strike="noStrike" dirty="0">
                        <a:effectLst/>
                        <a:latin typeface="Arial" panose="020B0604020202020204" pitchFamily="34" charset="0"/>
                      </a:endParaRPr>
                    </a:p>
                  </a:txBody>
                  <a:tcPr marL="2528" marR="2528" marT="2528" marB="0" anchor="b"/>
                </a:tc>
              </a:tr>
              <a:tr h="171873">
                <a:tc>
                  <a:txBody>
                    <a:bodyPr/>
                    <a:lstStyle/>
                    <a:p>
                      <a:pPr algn="l" fontAlgn="b"/>
                      <a:r>
                        <a:rPr lang="fr-CH" sz="2000" u="none" strike="noStrike">
                          <a:effectLst/>
                        </a:rPr>
                        <a:t>2</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Pour la partie TIC:</a:t>
                      </a:r>
                      <a:br>
                        <a:rPr lang="fr-CH" sz="2000" u="none" strike="noStrike" dirty="0">
                          <a:effectLst/>
                        </a:rPr>
                      </a:br>
                      <a:r>
                        <a:rPr lang="fr-CH" sz="2000" u="none" strike="noStrike" dirty="0">
                          <a:effectLst/>
                        </a:rPr>
                        <a:t>&amp;</a:t>
                      </a:r>
                      <a:r>
                        <a:rPr lang="fr-CH" sz="2000" b="1" u="none" strike="noStrike" dirty="0" err="1">
                          <a:effectLst/>
                        </a:rPr>
                        <a:t>quot;Data</a:t>
                      </a:r>
                      <a:r>
                        <a:rPr lang="fr-CH" sz="2000" b="1" u="none" strike="noStrike" dirty="0">
                          <a:effectLst/>
                        </a:rPr>
                        <a:t> Science </a:t>
                      </a:r>
                      <a:r>
                        <a:rPr lang="fr-CH" sz="2000" b="1" u="none" strike="noStrike" dirty="0" err="1">
                          <a:effectLst/>
                        </a:rPr>
                        <a:t>is</a:t>
                      </a:r>
                      <a:r>
                        <a:rPr lang="fr-CH" sz="2000" b="1" u="none" strike="noStrike" dirty="0">
                          <a:effectLst/>
                        </a:rPr>
                        <a:t> a constituent </a:t>
                      </a:r>
                      <a:r>
                        <a:rPr lang="fr-CH" sz="2000" b="1" u="none" strike="noStrike" dirty="0" err="1">
                          <a:effectLst/>
                        </a:rPr>
                        <a:t>field</a:t>
                      </a:r>
                      <a:r>
                        <a:rPr lang="fr-CH" sz="2000" b="1" u="none" strike="noStrike" dirty="0">
                          <a:effectLst/>
                        </a:rPr>
                        <a:t> of Computer </a:t>
                      </a:r>
                      <a:r>
                        <a:rPr lang="fr-CH" sz="2000" b="1" u="none" strike="noStrike" dirty="0" err="1">
                          <a:effectLst/>
                        </a:rPr>
                        <a:t>Science</a:t>
                      </a:r>
                      <a:r>
                        <a:rPr lang="fr-CH" sz="2000" u="none" strike="noStrike" dirty="0" err="1">
                          <a:effectLst/>
                        </a:rPr>
                        <a:t>&amp;quot</a:t>
                      </a:r>
                      <a:r>
                        <a:rPr lang="fr-CH" sz="2000" u="none" strike="noStrike" dirty="0">
                          <a:effectLst/>
                        </a:rPr>
                        <a:t>;</a:t>
                      </a:r>
                      <a:br>
                        <a:rPr lang="fr-CH" sz="2000" u="none" strike="noStrike" dirty="0">
                          <a:effectLst/>
                        </a:rPr>
                      </a:br>
                      <a:r>
                        <a:rPr lang="fr-CH" sz="2000" u="none" strike="noStrike" dirty="0">
                          <a:effectLst/>
                        </a:rPr>
                        <a:t>Donc ici, j’interprète computer science comme tout sauf data science</a:t>
                      </a:r>
                      <a:endParaRPr lang="fr-CH" sz="2000" b="0" i="0" u="none" strike="noStrike" dirty="0">
                        <a:effectLst/>
                        <a:latin typeface="Arial" panose="020B0604020202020204" pitchFamily="34" charset="0"/>
                      </a:endParaRPr>
                    </a:p>
                  </a:txBody>
                  <a:tcPr marL="2528" marR="2528" marT="2528" marB="0" anchor="b"/>
                </a:tc>
              </a:tr>
              <a:tr h="42968">
                <a:tc>
                  <a:txBody>
                    <a:bodyPr/>
                    <a:lstStyle/>
                    <a:p>
                      <a:pPr algn="l" fontAlgn="b"/>
                      <a:r>
                        <a:rPr lang="fr-CH" sz="2000" u="none" strike="noStrike">
                          <a:effectLst/>
                        </a:rPr>
                        <a:t>3</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a:effectLst/>
                        </a:rPr>
                        <a:t>très bien</a:t>
                      </a:r>
                      <a:endParaRPr lang="fr-CH" sz="2000" b="0" i="0" u="none" strike="noStrike">
                        <a:effectLst/>
                        <a:latin typeface="Arial" panose="020B0604020202020204" pitchFamily="34" charset="0"/>
                      </a:endParaRPr>
                    </a:p>
                  </a:txBody>
                  <a:tcPr marL="2528" marR="2528" marT="2528" marB="0" anchor="b"/>
                </a:tc>
              </a:tr>
              <a:tr h="128905">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Computer Science </a:t>
                      </a:r>
                      <a:r>
                        <a:rPr lang="fr-CH" sz="2000" u="none" strike="noStrike" dirty="0">
                          <a:effectLst/>
                        </a:rPr>
                        <a:t>correspond à de l'informatique théorique : </a:t>
                      </a:r>
                      <a:r>
                        <a:rPr lang="fr-CH" sz="2000" b="1" u="none" strike="noStrike" dirty="0">
                          <a:effectLst/>
                        </a:rPr>
                        <a:t>ne correspond à la dimension pratique des HES</a:t>
                      </a:r>
                      <a:r>
                        <a:rPr lang="fr-CH" sz="2000" u="none" strike="noStrike" dirty="0">
                          <a:effectLst/>
                        </a:rPr>
                        <a:t>. En plus, risque de perdre notre spécificité vis-à-vis des uni et </a:t>
                      </a:r>
                      <a:r>
                        <a:rPr lang="fr-CH" sz="2000" u="none" strike="noStrike" dirty="0" err="1">
                          <a:effectLst/>
                        </a:rPr>
                        <a:t>epf</a:t>
                      </a:r>
                      <a:endParaRPr lang="fr-CH" sz="2000" b="0" i="0" u="none" strike="noStrike" dirty="0">
                        <a:effectLst/>
                        <a:latin typeface="Arial" panose="020B0604020202020204" pitchFamily="34" charset="0"/>
                      </a:endParaRPr>
                    </a:p>
                  </a:txBody>
                  <a:tcPr marL="2528" marR="2528" marT="2528" marB="0" anchor="b"/>
                </a:tc>
              </a:tr>
              <a:tr h="42968">
                <a:tc>
                  <a:txBody>
                    <a:bodyPr/>
                    <a:lstStyle/>
                    <a:p>
                      <a:pPr algn="l" fontAlgn="b"/>
                      <a:r>
                        <a:rPr lang="fr-CH" sz="2000" u="none" strike="noStrike">
                          <a:effectLst/>
                        </a:rPr>
                        <a:t>5</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Je trouve les </a:t>
                      </a:r>
                      <a:r>
                        <a:rPr lang="fr-CH" sz="2000" b="1" u="none" strike="noStrike" dirty="0">
                          <a:effectLst/>
                        </a:rPr>
                        <a:t>dénominations actuelles meilleures</a:t>
                      </a:r>
                      <a:endParaRPr lang="fr-CH" sz="2000" b="1" i="0" u="none" strike="noStrike" dirty="0">
                        <a:effectLst/>
                        <a:latin typeface="Arial" panose="020B0604020202020204" pitchFamily="34" charset="0"/>
                      </a:endParaRPr>
                    </a:p>
                  </a:txBody>
                  <a:tcPr marL="2528" marR="2528" marT="2528" marB="0" anchor="b"/>
                </a:tc>
              </a:tr>
              <a:tr h="300778">
                <a:tc>
                  <a:txBody>
                    <a:bodyPr/>
                    <a:lstStyle/>
                    <a:p>
                      <a:pPr algn="l" fontAlgn="b"/>
                      <a:r>
                        <a:rPr lang="fr-CH" sz="2000" u="none" strike="noStrike">
                          <a:effectLst/>
                        </a:rPr>
                        <a:t>6</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a:effectLst/>
                        </a:rPr>
                        <a:t>Leur nom est important certes mais ce qu'ils contiennent l'est davantage et la promotion qui en est faite.   Pourquoi &amp;amp;amp;quot;Energy &amp;amp;amp;amp; Environment&amp;amp;amp;quot; en anglais ? Les formations sont majoritairement données en français. &amp;amp;amp;quot;Énergie et environnement&amp;amp;amp;quot; Serait plus juste. Il y a une faute à environement dans la question suivante !!!</a:t>
                      </a:r>
                      <a:endParaRPr lang="fr-CH" sz="2000" b="0" i="0" u="none" strike="noStrike">
                        <a:effectLst/>
                        <a:latin typeface="Arial" panose="020B0604020202020204" pitchFamily="34" charset="0"/>
                      </a:endParaRPr>
                    </a:p>
                  </a:txBody>
                  <a:tcPr marL="2528" marR="2528" marT="2528" marB="0" anchor="b"/>
                </a:tc>
              </a:tr>
              <a:tr h="214842">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Il manque </a:t>
                      </a:r>
                      <a:r>
                        <a:rPr lang="fr-CH" sz="2000" u="none" strike="noStrike" dirty="0">
                          <a:effectLst/>
                        </a:rPr>
                        <a:t>dans TIN une orientation "</a:t>
                      </a:r>
                      <a:r>
                        <a:rPr lang="fr-CH" sz="2000" b="1" u="none" strike="noStrike" dirty="0">
                          <a:effectLst/>
                        </a:rPr>
                        <a:t>optimisation de l'énergie des processus industriels</a:t>
                      </a:r>
                      <a:r>
                        <a:rPr lang="fr-CH" sz="2000" u="none" strike="noStrike" dirty="0">
                          <a:effectLst/>
                        </a:rPr>
                        <a:t>".</a:t>
                      </a:r>
                      <a:br>
                        <a:rPr lang="fr-CH" sz="2000" u="none" strike="noStrike" dirty="0">
                          <a:effectLst/>
                        </a:rPr>
                      </a:br>
                      <a:r>
                        <a:rPr lang="fr-CH" sz="2000" u="none" strike="noStrike" dirty="0">
                          <a:effectLst/>
                        </a:rPr>
                        <a:t>Cette thématique doit réponde aux objectifs de la confédération. L'OFEN estime qu'il manque en Suisse un nombre important d'ingénieurs qualifiés dans ce domaine.</a:t>
                      </a:r>
                      <a:endParaRPr lang="fr-CH" sz="2000" b="0" i="0" u="none" strike="noStrike" dirty="0">
                        <a:effectLst/>
                        <a:latin typeface="Arial" panose="020B0604020202020204" pitchFamily="34" charset="0"/>
                      </a:endParaRPr>
                    </a:p>
                  </a:txBody>
                  <a:tcPr marL="2528" marR="2528" marT="2528" marB="0" anchor="b"/>
                </a:tc>
              </a:tr>
              <a:tr h="214842">
                <a:tc>
                  <a:txBody>
                    <a:bodyPr/>
                    <a:lstStyle/>
                    <a:p>
                      <a:pPr algn="l" fontAlgn="b"/>
                      <a:r>
                        <a:rPr lang="fr-CH" sz="2000" u="none" strike="noStrike">
                          <a:effectLst/>
                        </a:rPr>
                        <a:t>8</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Il </a:t>
                      </a:r>
                      <a:r>
                        <a:rPr lang="fr-CH" sz="2000" b="1" u="none" strike="noStrike" dirty="0">
                          <a:effectLst/>
                        </a:rPr>
                        <a:t>manque la production </a:t>
                      </a:r>
                      <a:r>
                        <a:rPr lang="fr-CH" sz="2000" u="none" strike="noStrike" dirty="0">
                          <a:effectLst/>
                        </a:rPr>
                        <a:t>(à moins qu'elle soit comprise dans </a:t>
                      </a:r>
                      <a:r>
                        <a:rPr lang="fr-CH" sz="2000" u="none" strike="noStrike" dirty="0" err="1">
                          <a:effectLst/>
                        </a:rPr>
                        <a:t>Mechatronics</a:t>
                      </a:r>
                      <a:r>
                        <a:rPr lang="fr-CH" sz="2000" u="none" strike="noStrike" dirty="0">
                          <a:effectLst/>
                        </a:rPr>
                        <a:t> and Automation)</a:t>
                      </a:r>
                      <a:br>
                        <a:rPr lang="fr-CH" sz="2000" u="none" strike="noStrike" dirty="0">
                          <a:effectLst/>
                        </a:rPr>
                      </a:br>
                      <a:r>
                        <a:rPr lang="fr-CH" sz="2000" u="none" strike="noStrike" dirty="0">
                          <a:effectLst/>
                        </a:rPr>
                        <a:t>Je trouve </a:t>
                      </a:r>
                      <a:r>
                        <a:rPr lang="fr-CH" sz="2000" b="1" u="none" strike="noStrike" dirty="0" err="1">
                          <a:effectLst/>
                        </a:rPr>
                        <a:t>Electrical</a:t>
                      </a:r>
                      <a:r>
                        <a:rPr lang="fr-CH" sz="2000" b="1" u="none" strike="noStrike" dirty="0">
                          <a:effectLst/>
                        </a:rPr>
                        <a:t> Engineering trop étroit comme profil</a:t>
                      </a:r>
                      <a:r>
                        <a:rPr lang="fr-CH" sz="2000" u="none" strike="noStrike" dirty="0">
                          <a:effectLst/>
                        </a:rPr>
                        <a:t>. Il devrait inclure une partie de "microsystèmes", ou l'électronique des systèmes microtechniques.</a:t>
                      </a:r>
                      <a:endParaRPr lang="fr-CH" sz="2000" b="0" i="0" u="none" strike="noStrike" dirty="0">
                        <a:effectLst/>
                        <a:latin typeface="Arial" panose="020B0604020202020204" pitchFamily="34" charset="0"/>
                      </a:endParaRPr>
                    </a:p>
                  </a:txBody>
                  <a:tcPr marL="2528" marR="2528" marT="2528" marB="0" anchor="b"/>
                </a:tc>
              </a:tr>
              <a:tr h="85937">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Computer Sciences est trop vague</a:t>
                      </a:r>
                      <a:r>
                        <a:rPr lang="fr-CH" sz="2000" u="none" strike="noStrike" dirty="0">
                          <a:effectLst/>
                        </a:rPr>
                        <a:t>. La notion de réseau, d'embarqué de sécurité sont des profils très demandés dans l'industrie.</a:t>
                      </a:r>
                      <a:endParaRPr lang="fr-CH" sz="2000" b="0" i="0" u="none" strike="noStrike" dirty="0">
                        <a:effectLst/>
                        <a:latin typeface="Arial" panose="020B0604020202020204" pitchFamily="34" charset="0"/>
                      </a:endParaRPr>
                    </a:p>
                  </a:txBody>
                  <a:tcPr marL="2528" marR="2528" marT="2528" marB="0" anchor="b"/>
                </a:tc>
              </a:tr>
              <a:tr h="85937">
                <a:tc>
                  <a:txBody>
                    <a:bodyPr/>
                    <a:lstStyle/>
                    <a:p>
                      <a:pPr algn="l" fontAlgn="b"/>
                      <a:r>
                        <a:rPr lang="fr-CH" sz="2000" u="none" strike="noStrike">
                          <a:effectLst/>
                        </a:rPr>
                        <a:t>10</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a:effectLst/>
                        </a:rPr>
                        <a:t>on doit forcément  y trouver industrie 4.o et digitalisation des chaines de valeur industrielles</a:t>
                      </a:r>
                      <a:endParaRPr lang="fr-CH" sz="2000" b="0" i="0" u="none" strike="noStrike">
                        <a:effectLst/>
                        <a:latin typeface="Arial" panose="020B0604020202020204" pitchFamily="34" charset="0"/>
                      </a:endParaRPr>
                    </a:p>
                  </a:txBody>
                  <a:tcPr marL="2528" marR="2528" marT="2528" marB="0" anchor="b"/>
                </a:tc>
              </a:tr>
              <a:tr h="85937">
                <a:tc>
                  <a:txBody>
                    <a:bodyPr/>
                    <a:lstStyle/>
                    <a:p>
                      <a:pPr algn="l" fontAlgn="b"/>
                      <a:r>
                        <a:rPr lang="fr-CH" sz="2000" u="none" strike="noStrike">
                          <a:effectLst/>
                        </a:rPr>
                        <a:t>11</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Sauf erreur il </a:t>
                      </a:r>
                      <a:r>
                        <a:rPr lang="fr-CH" sz="2000" b="1" u="none" strike="noStrike" dirty="0">
                          <a:effectLst/>
                        </a:rPr>
                        <a:t>manque</a:t>
                      </a:r>
                      <a:r>
                        <a:rPr lang="fr-CH" sz="2000" u="none" strike="noStrike" dirty="0">
                          <a:effectLst/>
                        </a:rPr>
                        <a:t> un profil dans le schéma ci-dessus par rapport aux documents reçus: </a:t>
                      </a:r>
                      <a:r>
                        <a:rPr lang="fr-CH" sz="2000" b="1" u="none" strike="noStrike" dirty="0">
                          <a:effectLst/>
                        </a:rPr>
                        <a:t>Business Engineering.</a:t>
                      </a:r>
                      <a:endParaRPr lang="fr-CH" sz="2000" b="1" i="0" u="none" strike="noStrike" dirty="0">
                        <a:effectLst/>
                        <a:latin typeface="Arial" panose="020B0604020202020204" pitchFamily="34" charset="0"/>
                      </a:endParaRPr>
                    </a:p>
                  </a:txBody>
                  <a:tcPr marL="2528" marR="2528" marT="2528" marB="0" anchor="b"/>
                </a:tc>
              </a:tr>
              <a:tr h="1636288">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 Je trouve </a:t>
                      </a:r>
                      <a:r>
                        <a:rPr lang="fr-CH" sz="2000" b="1" u="none" strike="noStrike" dirty="0">
                          <a:effectLst/>
                        </a:rPr>
                        <a:t>peu claire la séparation entre CS et DS </a:t>
                      </a:r>
                      <a:r>
                        <a:rPr lang="fr-CH" sz="2000" u="none" strike="noStrike" dirty="0">
                          <a:effectLst/>
                        </a:rPr>
                        <a:t>surtout pour une orientation TIC.</a:t>
                      </a:r>
                      <a:br>
                        <a:rPr lang="fr-CH" sz="2000" u="none" strike="noStrike" dirty="0">
                          <a:effectLst/>
                        </a:rPr>
                      </a:br>
                      <a:r>
                        <a:rPr lang="fr-CH" sz="2000" u="none" strike="noStrike" dirty="0">
                          <a:effectLst/>
                        </a:rPr>
                        <a:t>- Je verrais mieux que l'orientation </a:t>
                      </a:r>
                      <a:r>
                        <a:rPr lang="fr-CH" sz="2000" b="1" u="none" strike="noStrike" dirty="0">
                          <a:effectLst/>
                        </a:rPr>
                        <a:t>s’appelle CS </a:t>
                      </a:r>
                      <a:r>
                        <a:rPr lang="fr-CH" sz="2000" u="none" strike="noStrike" dirty="0">
                          <a:effectLst/>
                        </a:rPr>
                        <a:t>et que l'un des profils soit DS.</a:t>
                      </a:r>
                      <a:br>
                        <a:rPr lang="fr-CH" sz="2000" u="none" strike="noStrike" dirty="0">
                          <a:effectLst/>
                        </a:rPr>
                      </a:br>
                      <a:r>
                        <a:rPr lang="fr-CH" sz="2000" u="none" strike="noStrike" dirty="0">
                          <a:effectLst/>
                        </a:rPr>
                        <a:t>- On devrait garder au moins un profil proche du cœur de l'informatique, par exemple Systèmes d'Information et de la Communication</a:t>
                      </a:r>
                      <a:br>
                        <a:rPr lang="fr-CH" sz="2000" u="none" strike="noStrike" dirty="0">
                          <a:effectLst/>
                        </a:rPr>
                      </a:br>
                      <a:r>
                        <a:rPr lang="fr-CH" sz="2000" u="none" strike="noStrike" dirty="0">
                          <a:effectLst/>
                        </a:rPr>
                        <a:t>- Je verrais aussi bien mettre en avance l'informatique appliquée dans des domaines précis tels que l'informatique industrielle, les sciences de la vie y compris médecine et santé, etc.</a:t>
                      </a:r>
                      <a:endParaRPr lang="fr-CH" sz="2000" b="0" i="0" u="none" strike="noStrike" dirty="0">
                        <a:effectLst/>
                        <a:latin typeface="Arial" panose="020B0604020202020204" pitchFamily="34" charset="0"/>
                      </a:endParaRPr>
                    </a:p>
                  </a:txBody>
                  <a:tcPr marL="2528" marR="2528" marT="2528" marB="0" anchor="b"/>
                </a:tc>
              </a:tr>
              <a:tr h="257810">
                <a:tc>
                  <a:txBody>
                    <a:bodyPr/>
                    <a:lstStyle/>
                    <a:p>
                      <a:pPr algn="l" fontAlgn="b"/>
                      <a:r>
                        <a:rPr lang="fr-CH" sz="2000" u="none" strike="noStrike">
                          <a:effectLst/>
                        </a:rPr>
                        <a:t>13</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Il manque cruellement les </a:t>
                      </a:r>
                      <a:r>
                        <a:rPr lang="fr-CH" sz="2000" b="1" u="none" strike="noStrike" dirty="0">
                          <a:effectLst/>
                        </a:rPr>
                        <a:t>systèmes embarqués</a:t>
                      </a:r>
                      <a:r>
                        <a:rPr lang="fr-CH" sz="2000" u="none" strike="noStrike" dirty="0">
                          <a:effectLst/>
                        </a:rPr>
                        <a:t>, qui étaient représentés par deux orientations (une TIC et une TIN) précédemment. C'était un peu un doublon, mais passer à la disparition des </a:t>
                      </a:r>
                      <a:r>
                        <a:rPr lang="fr-CH" sz="2000" b="1" u="none" strike="noStrike" dirty="0">
                          <a:effectLst/>
                        </a:rPr>
                        <a:t>systèmes embarqués </a:t>
                      </a:r>
                      <a:r>
                        <a:rPr lang="fr-CH" sz="2000" u="none" strike="noStrike" dirty="0">
                          <a:effectLst/>
                        </a:rPr>
                        <a:t>alors que les nouvelles technologies en ont de plus en plus besoin est une très mauvaise idée.</a:t>
                      </a:r>
                      <a:endParaRPr lang="fr-CH" sz="2000" b="0" i="0" u="none" strike="noStrike" dirty="0">
                        <a:effectLst/>
                        <a:latin typeface="Arial" panose="020B0604020202020204" pitchFamily="34" charset="0"/>
                      </a:endParaRPr>
                    </a:p>
                  </a:txBody>
                  <a:tcPr marL="2528" marR="2528" marT="2528" marB="0" anchor="b"/>
                </a:tc>
              </a:tr>
            </a:tbl>
          </a:graphicData>
        </a:graphic>
      </p:graphicFrame>
    </p:spTree>
    <p:extLst>
      <p:ext uri="{BB962C8B-B14F-4D97-AF65-F5344CB8AC3E}">
        <p14:creationId xmlns:p14="http://schemas.microsoft.com/office/powerpoint/2010/main" val="39943629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188023"/>
            <a:ext cx="17281920" cy="677926"/>
          </a:xfrm>
        </p:spPr>
        <p:txBody>
          <a:bodyPr/>
          <a:lstStyle/>
          <a:p>
            <a:r>
              <a:rPr lang="fr-CH" dirty="0" smtClean="0"/>
              <a:t>…</a:t>
            </a:r>
            <a:r>
              <a:rPr lang="fr-CH" dirty="0" err="1" smtClean="0"/>
              <a:t>Redesign</a:t>
            </a:r>
            <a:r>
              <a:rPr lang="fr-CH" dirty="0" smtClean="0"/>
              <a:t> </a:t>
            </a:r>
            <a:r>
              <a:rPr lang="fr-CH" dirty="0"/>
              <a:t>MSE </a:t>
            </a:r>
            <a:r>
              <a:rPr lang="fr-CH" sz="2800" dirty="0"/>
              <a:t>(</a:t>
            </a:r>
            <a:r>
              <a:rPr lang="fr-CH" sz="2800" dirty="0" smtClean="0"/>
              <a:t>Q.10)…</a:t>
            </a:r>
            <a:endParaRPr lang="fr-CH" dirty="0"/>
          </a:p>
        </p:txBody>
      </p:sp>
      <p:sp>
        <p:nvSpPr>
          <p:cNvPr id="5" name="ZoneTexte 4"/>
          <p:cNvSpPr txBox="1"/>
          <p:nvPr/>
        </p:nvSpPr>
        <p:spPr>
          <a:xfrm>
            <a:off x="6438999" y="31078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 dénomination adaptée aux besoins</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1060612939"/>
              </p:ext>
            </p:extLst>
          </p:nvPr>
        </p:nvGraphicFramePr>
        <p:xfrm>
          <a:off x="188662" y="999894"/>
          <a:ext cx="17676582" cy="8869536"/>
        </p:xfrm>
        <a:graphic>
          <a:graphicData uri="http://schemas.openxmlformats.org/drawingml/2006/table">
            <a:tbl>
              <a:tblPr>
                <a:tableStyleId>{5C22544A-7EE6-4342-B048-85BDC9FD1C3A}</a:tableStyleId>
              </a:tblPr>
              <a:tblGrid>
                <a:gridCol w="598792"/>
                <a:gridCol w="17077790"/>
              </a:tblGrid>
              <a:tr h="128905">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Il n'y a pas de </a:t>
                      </a:r>
                      <a:r>
                        <a:rPr lang="fr-CH" sz="2000" b="1" u="none" strike="noStrike" dirty="0">
                          <a:effectLst/>
                        </a:rPr>
                        <a:t>systèmes embarqués </a:t>
                      </a:r>
                      <a:r>
                        <a:rPr lang="fr-CH" sz="2000" u="none" strike="noStrike" dirty="0">
                          <a:effectLst/>
                        </a:rPr>
                        <a:t>en TIC et/ou TIN</a:t>
                      </a:r>
                      <a:br>
                        <a:rPr lang="fr-CH" sz="2000" u="none" strike="noStrike" dirty="0">
                          <a:effectLst/>
                        </a:rPr>
                      </a:br>
                      <a:r>
                        <a:rPr lang="fr-CH" sz="2000" u="none" strike="noStrike" dirty="0">
                          <a:effectLst/>
                        </a:rPr>
                        <a:t>Où est passé cette orientation vu le nombre d'inscrit chaque année et si l'on veut être en accord avec les orientation alémanique</a:t>
                      </a:r>
                      <a:endParaRPr lang="fr-CH" sz="2000" b="0" i="0" u="none" strike="noStrike" dirty="0">
                        <a:effectLst/>
                        <a:latin typeface="Arial" panose="020B0604020202020204" pitchFamily="34" charset="0"/>
                      </a:endParaRPr>
                    </a:p>
                  </a:txBody>
                  <a:tcPr marL="2528" marR="2528" marT="2528" marB="0" anchor="b"/>
                </a:tc>
              </a:tr>
              <a:tr h="42968">
                <a:tc>
                  <a:txBody>
                    <a:bodyPr/>
                    <a:lstStyle/>
                    <a:p>
                      <a:pPr algn="l" fontAlgn="b"/>
                      <a:r>
                        <a:rPr lang="fr-CH" sz="2000" u="none" strike="noStrike">
                          <a:effectLst/>
                        </a:rPr>
                        <a:t>15</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Data Engineering </a:t>
                      </a:r>
                      <a:r>
                        <a:rPr lang="fr-CH" sz="2000" u="none" strike="noStrike" dirty="0">
                          <a:effectLst/>
                        </a:rPr>
                        <a:t>serait plus adéquat sinon, Data Science (singulier)</a:t>
                      </a:r>
                      <a:endParaRPr lang="fr-CH" sz="2000" b="0" i="0" u="none" strike="noStrike" dirty="0">
                        <a:effectLst/>
                        <a:latin typeface="Arial" panose="020B0604020202020204" pitchFamily="34" charset="0"/>
                      </a:endParaRPr>
                    </a:p>
                  </a:txBody>
                  <a:tcPr marL="2528" marR="2528" marT="2528" marB="0" anchor="b"/>
                </a:tc>
              </a:tr>
              <a:tr h="128905">
                <a:tc>
                  <a:txBody>
                    <a:bodyPr/>
                    <a:lstStyle/>
                    <a:p>
                      <a:pPr algn="l" fontAlgn="b"/>
                      <a:r>
                        <a:rPr lang="fr-CH" sz="2000" u="none" strike="noStrike">
                          <a:effectLst/>
                        </a:rPr>
                        <a:t>16</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Il faut stimuler et permettre plus de profils interdisciplinaires jusqu'à des profil individuels consistent d'une combinaison individuelle des modules offert dans tout le MSE.</a:t>
                      </a:r>
                      <a:endParaRPr lang="fr-CH" sz="2000" b="0" i="0" u="none" strike="noStrike" dirty="0">
                        <a:effectLst/>
                        <a:latin typeface="Arial" panose="020B0604020202020204" pitchFamily="34" charset="0"/>
                      </a:endParaRPr>
                    </a:p>
                  </a:txBody>
                  <a:tcPr marL="2528" marR="2528" marT="2528" marB="0" anchor="b"/>
                </a:tc>
              </a:tr>
              <a:tr h="85937">
                <a:tc>
                  <a:txBody>
                    <a:bodyPr/>
                    <a:lstStyle/>
                    <a:p>
                      <a:pPr algn="l" fontAlgn="b"/>
                      <a:r>
                        <a:rPr lang="fr-CH" sz="2000" u="none" strike="noStrike">
                          <a:effectLst/>
                        </a:rPr>
                        <a:t>17</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La division de TIC en "</a:t>
                      </a:r>
                      <a:r>
                        <a:rPr lang="fr-CH" sz="2000" b="1" u="none" strike="noStrike" dirty="0">
                          <a:effectLst/>
                        </a:rPr>
                        <a:t>Computer Science" et "Data Science" me semble pas attractif/parlant </a:t>
                      </a:r>
                      <a:r>
                        <a:rPr lang="fr-CH" sz="2000" u="none" strike="noStrike" dirty="0">
                          <a:effectLst/>
                        </a:rPr>
                        <a:t>pour les futurs étudiants</a:t>
                      </a:r>
                      <a:endParaRPr lang="fr-CH" sz="2000" b="0" i="0" u="none" strike="noStrike" dirty="0">
                        <a:effectLst/>
                        <a:latin typeface="Arial" panose="020B0604020202020204" pitchFamily="34" charset="0"/>
                      </a:endParaRPr>
                    </a:p>
                  </a:txBody>
                  <a:tcPr marL="2528" marR="2528" marT="2528" marB="0" anchor="b"/>
                </a:tc>
              </a:tr>
              <a:tr h="386715">
                <a:tc>
                  <a:txBody>
                    <a:bodyPr/>
                    <a:lstStyle/>
                    <a:p>
                      <a:pPr algn="l" fontAlgn="b"/>
                      <a:r>
                        <a:rPr lang="fr-CH" sz="2000" u="none" strike="noStrike">
                          <a:effectLst/>
                        </a:rPr>
                        <a:t>18</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J'étais depuis le début opposé aux dénominations TIC/TIN, cela ne veut absolument rien dire; c'est une absurdité HES-SO.</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Il faut appeler un chat un chat.</a:t>
                      </a:r>
                      <a:br>
                        <a:rPr lang="fr-CH" sz="2000" u="none" strike="noStrike" dirty="0">
                          <a:effectLst/>
                        </a:rPr>
                      </a:br>
                      <a:r>
                        <a:rPr lang="fr-CH" sz="2000" b="1" u="none" strike="noStrike" dirty="0">
                          <a:effectLst/>
                        </a:rPr>
                        <a:t>TIC/TIN crée une barrière complètement artificielle</a:t>
                      </a:r>
                      <a:r>
                        <a:rPr lang="fr-CH" sz="2000" u="none" strike="noStrike" dirty="0">
                          <a:effectLst/>
                        </a:rPr>
                        <a:t>.</a:t>
                      </a:r>
                      <a:br>
                        <a:rPr lang="fr-CH" sz="2000" u="none" strike="noStrike" dirty="0">
                          <a:effectLst/>
                        </a:rPr>
                      </a:br>
                      <a:r>
                        <a:rPr lang="fr-CH" sz="2000" u="none" strike="noStrike" dirty="0">
                          <a:effectLst/>
                        </a:rPr>
                        <a:t>Il y a p.ex. de l'électronique et du computer science dans TIC ET dans TIN.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J'espère que un jour la HES-SO va aussi revenir en arrière.</a:t>
                      </a:r>
                      <a:endParaRPr lang="fr-CH" sz="2000" b="0" i="0" u="none" strike="noStrike" dirty="0">
                        <a:effectLst/>
                        <a:latin typeface="Arial" panose="020B0604020202020204" pitchFamily="34" charset="0"/>
                      </a:endParaRPr>
                    </a:p>
                  </a:txBody>
                  <a:tcPr marL="2528" marR="2528" marT="2528" marB="0" anchor="b"/>
                </a:tc>
              </a:tr>
              <a:tr h="171873">
                <a:tc>
                  <a:txBody>
                    <a:bodyPr/>
                    <a:lstStyle/>
                    <a:p>
                      <a:pPr algn="l" fontAlgn="b"/>
                      <a:r>
                        <a:rPr lang="fr-CH" sz="2000" u="none" strike="noStrike">
                          <a:effectLst/>
                        </a:rPr>
                        <a:t>19</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Ce découpage n'est pas consistant (voir remarque ci-dessous) et ne représente qu'une partie des besoins. Par exemple </a:t>
                      </a:r>
                      <a:r>
                        <a:rPr lang="fr-CH" sz="2000" b="1" u="none" strike="noStrike" dirty="0">
                          <a:effectLst/>
                        </a:rPr>
                        <a:t>où est la microtechnique</a:t>
                      </a:r>
                      <a:r>
                        <a:rPr lang="fr-CH" sz="2000" u="none" strike="noStrike" dirty="0">
                          <a:effectLst/>
                        </a:rPr>
                        <a:t>, la microélectronique, la thermique, les </a:t>
                      </a:r>
                      <a:r>
                        <a:rPr lang="fr-CH" sz="2000" u="none" strike="noStrike" dirty="0" err="1">
                          <a:effectLst/>
                        </a:rPr>
                        <a:t>nanotech</a:t>
                      </a:r>
                      <a:r>
                        <a:rPr lang="fr-CH" sz="2000" u="none" strike="noStrike" dirty="0">
                          <a:effectLst/>
                        </a:rPr>
                        <a:t>, etc.</a:t>
                      </a:r>
                      <a:endParaRPr lang="fr-CH" sz="2000" b="0" i="0" u="none" strike="noStrike" dirty="0">
                        <a:effectLst/>
                        <a:latin typeface="Arial" panose="020B0604020202020204" pitchFamily="34" charset="0"/>
                      </a:endParaRPr>
                    </a:p>
                  </a:txBody>
                  <a:tcPr marL="2528" marR="2528" marT="2528" marB="0" anchor="b"/>
                </a:tc>
              </a:tr>
              <a:tr h="730462">
                <a:tc>
                  <a:txBody>
                    <a:bodyPr/>
                    <a:lstStyle/>
                    <a:p>
                      <a:pPr algn="l" fontAlgn="b"/>
                      <a:r>
                        <a:rPr lang="fr-CH" sz="2000" u="none" strike="noStrike">
                          <a:effectLst/>
                        </a:rPr>
                        <a:t>20</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Que partiellement adapté</a:t>
                      </a:r>
                      <a:r>
                        <a:rPr lang="fr-CH" sz="2000" u="none" strike="noStrike" dirty="0">
                          <a:effectLst/>
                        </a:rPr>
                        <a:t>. Avec la nomenclature &amp;</a:t>
                      </a:r>
                      <a:r>
                        <a:rPr lang="fr-CH" sz="2000" u="none" strike="noStrike" dirty="0" err="1">
                          <a:effectLst/>
                        </a:rPr>
                        <a:t>quot;mechanical</a:t>
                      </a:r>
                      <a:r>
                        <a:rPr lang="fr-CH" sz="2000" u="none" strike="noStrike" dirty="0">
                          <a:effectLst/>
                        </a:rPr>
                        <a:t> </a:t>
                      </a:r>
                      <a:r>
                        <a:rPr lang="fr-CH" sz="2000" u="none" strike="noStrike" dirty="0" err="1">
                          <a:effectLst/>
                        </a:rPr>
                        <a:t>engineering&amp;quot</a:t>
                      </a:r>
                      <a:r>
                        <a:rPr lang="fr-CH" sz="2000" u="none" strike="noStrike" dirty="0">
                          <a:effectLst/>
                        </a:rPr>
                        <a:t>; et  &amp;</a:t>
                      </a:r>
                      <a:r>
                        <a:rPr lang="fr-CH" sz="2000" u="none" strike="noStrike" dirty="0" err="1">
                          <a:effectLst/>
                        </a:rPr>
                        <a:t>quot;electrical</a:t>
                      </a:r>
                      <a:r>
                        <a:rPr lang="fr-CH" sz="2000" u="none" strike="noStrike" dirty="0">
                          <a:effectLst/>
                        </a:rPr>
                        <a:t> </a:t>
                      </a:r>
                      <a:r>
                        <a:rPr lang="fr-CH" sz="2000" u="none" strike="noStrike" dirty="0" err="1">
                          <a:effectLst/>
                        </a:rPr>
                        <a:t>engineering&amp;quot</a:t>
                      </a:r>
                      <a:r>
                        <a:rPr lang="fr-CH" sz="2000" u="none" strike="noStrike" dirty="0">
                          <a:effectLst/>
                        </a:rPr>
                        <a:t>; on a l'impression de retomber dans l'avant dernier </a:t>
                      </a:r>
                      <a:r>
                        <a:rPr lang="fr-CH" sz="2000" u="none" strike="noStrike" dirty="0" err="1">
                          <a:effectLst/>
                        </a:rPr>
                        <a:t>sciècle</a:t>
                      </a:r>
                      <a:r>
                        <a:rPr lang="fr-CH" sz="2000" u="none" strike="noStrike" dirty="0">
                          <a:effectLst/>
                        </a:rPr>
                        <a:t>. Les 4 profils TIN ne sont pas de même type. Certains se décline sur une profession d'autres sur une application. </a:t>
                      </a:r>
                      <a:r>
                        <a:rPr lang="fr-CH" sz="2000" u="none" strike="noStrike" dirty="0" err="1">
                          <a:effectLst/>
                        </a:rPr>
                        <a:t>Medical</a:t>
                      </a:r>
                      <a:r>
                        <a:rPr lang="fr-CH" sz="2000" u="none" strike="noStrike" dirty="0">
                          <a:effectLst/>
                        </a:rPr>
                        <a:t> engineering englobe tout, </a:t>
                      </a:r>
                      <a:r>
                        <a:rPr lang="fr-CH" sz="2000" u="none" strike="noStrike" dirty="0" err="1">
                          <a:effectLst/>
                        </a:rPr>
                        <a:t>méchatronics</a:t>
                      </a:r>
                      <a:r>
                        <a:rPr lang="fr-CH" sz="2000" u="none" strike="noStrike" dirty="0">
                          <a:effectLst/>
                        </a:rPr>
                        <a:t> et automatisation peut s'appliquer à de nombreux domaine, aujourd'hui aussi sur le médical. Des ingénieurs intéressés par les matériaux avancés et la microtechniques ou par des technologies de production et de </a:t>
                      </a:r>
                      <a:r>
                        <a:rPr lang="fr-CH" sz="2000" u="none" strike="noStrike" dirty="0" err="1">
                          <a:effectLst/>
                        </a:rPr>
                        <a:t>manufacturing</a:t>
                      </a:r>
                      <a:r>
                        <a:rPr lang="fr-CH" sz="2000" u="none" strike="noStrike" dirty="0">
                          <a:effectLst/>
                        </a:rPr>
                        <a:t> ne savent plus quoi choisir.  Les 4 orientations ont des superpositions qui incitent à des cours transversaux. Toutefois, cela bien qu'utiles pour chacun des orientations risque de ne pas suffisamment être mis en avant par les chefs des orientations. Si les offres restent larges et si les étudiants obtiennent nos offres de cours larges, on peut espérer qu'ils font leur choix en dehors des boites bien trop classiques et étroites pour les marchés et activités industriels de plus en plus transversales à l'avenir.</a:t>
                      </a:r>
                      <a:endParaRPr lang="fr-CH" sz="2000" b="0" i="0" u="none" strike="noStrike" dirty="0">
                        <a:effectLst/>
                        <a:latin typeface="Arial" panose="020B0604020202020204" pitchFamily="34" charset="0"/>
                      </a:endParaRPr>
                    </a:p>
                  </a:txBody>
                  <a:tcPr marL="2528" marR="2528" marT="2528" marB="0" anchor="b"/>
                </a:tc>
              </a:tr>
              <a:tr h="214842">
                <a:tc>
                  <a:txBody>
                    <a:bodyPr/>
                    <a:lstStyle/>
                    <a:p>
                      <a:pPr algn="l" fontAlgn="b"/>
                      <a:r>
                        <a:rPr lang="fr-CH" sz="2000" u="none" strike="noStrike">
                          <a:effectLst/>
                        </a:rPr>
                        <a:t>21</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a:effectLst/>
                        </a:rPr>
                        <a:t>Mais il ne faut pas sortir l'électronique de puissance et conversion d'énergie de électrical engineering, ce serait une grossière erreur pour les étudiants qui suivront ce cursus. Cela n'exclu pas forcément d'aborder ce domaine du point de vue production d'énergie, éolien, photovoltaique.. dans le TE energy&amp;environnement</a:t>
                      </a:r>
                      <a:endParaRPr lang="fr-CH" sz="2000" b="0" i="0" u="none" strike="noStrike">
                        <a:effectLst/>
                        <a:latin typeface="Arial" panose="020B0604020202020204" pitchFamily="34" charset="0"/>
                      </a:endParaRPr>
                    </a:p>
                  </a:txBody>
                  <a:tcPr marL="2528" marR="2528" marT="2528" marB="0" anchor="b"/>
                </a:tc>
              </a:tr>
              <a:tr h="85937">
                <a:tc>
                  <a:txBody>
                    <a:bodyPr/>
                    <a:lstStyle/>
                    <a:p>
                      <a:pPr algn="l" fontAlgn="b"/>
                      <a:r>
                        <a:rPr lang="fr-CH" sz="2000" u="none" strike="noStrike">
                          <a:effectLst/>
                        </a:rPr>
                        <a:t>22</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Computer Sciences </a:t>
                      </a:r>
                      <a:r>
                        <a:rPr lang="fr-CH" sz="2000" u="none" strike="noStrike" dirty="0">
                          <a:effectLst/>
                        </a:rPr>
                        <a:t>est un mot très générique et ne reflète aucune spécialisation</a:t>
                      </a:r>
                      <a:endParaRPr lang="fr-CH" sz="2000" b="0" i="0" u="none" strike="noStrike" dirty="0">
                        <a:effectLst/>
                        <a:latin typeface="Arial" panose="020B0604020202020204" pitchFamily="34" charset="0"/>
                      </a:endParaRPr>
                    </a:p>
                  </a:txBody>
                  <a:tcPr marL="2528" marR="2528" marT="2528" marB="0" anchor="b"/>
                </a:tc>
              </a:tr>
              <a:tr h="42968">
                <a:tc>
                  <a:txBody>
                    <a:bodyPr/>
                    <a:lstStyle/>
                    <a:p>
                      <a:pPr algn="l" fontAlgn="b"/>
                      <a:r>
                        <a:rPr lang="fr-CH" sz="2000" u="none" strike="noStrike">
                          <a:effectLst/>
                        </a:rPr>
                        <a:t>23</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computer sciences et data sciences </a:t>
                      </a:r>
                      <a:r>
                        <a:rPr lang="fr-CH" sz="2000" u="none" strike="noStrike" dirty="0">
                          <a:effectLst/>
                        </a:rPr>
                        <a:t>au pluriel ne veut rien dire...</a:t>
                      </a:r>
                      <a:endParaRPr lang="fr-CH" sz="2000" b="0" i="0" u="none" strike="noStrike" dirty="0">
                        <a:effectLst/>
                        <a:latin typeface="Arial" panose="020B0604020202020204" pitchFamily="34" charset="0"/>
                      </a:endParaRPr>
                    </a:p>
                  </a:txBody>
                  <a:tcPr marL="2528" marR="2528" marT="2528" marB="0" anchor="b"/>
                </a:tc>
              </a:tr>
              <a:tr h="85937">
                <a:tc>
                  <a:txBody>
                    <a:bodyPr/>
                    <a:lstStyle/>
                    <a:p>
                      <a:pPr algn="l" fontAlgn="b"/>
                      <a:r>
                        <a:rPr lang="fr-CH" sz="2000" u="none" strike="noStrike">
                          <a:effectLst/>
                        </a:rPr>
                        <a:t>24</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le </a:t>
                      </a:r>
                      <a:r>
                        <a:rPr lang="fr-CH" sz="2000" u="none" strike="noStrike" dirty="0" err="1">
                          <a:effectLst/>
                        </a:rPr>
                        <a:t>decoupage</a:t>
                      </a:r>
                      <a:r>
                        <a:rPr lang="fr-CH" sz="2000" u="none" strike="noStrike" dirty="0">
                          <a:effectLst/>
                        </a:rPr>
                        <a:t> d'aujourd'hui n'est pas claire, le </a:t>
                      </a:r>
                      <a:r>
                        <a:rPr lang="fr-CH" sz="2000" b="1" u="none" strike="noStrike" dirty="0">
                          <a:effectLst/>
                        </a:rPr>
                        <a:t>projet de </a:t>
                      </a:r>
                      <a:r>
                        <a:rPr lang="fr-CH" sz="2000" b="1" u="none" strike="noStrike" dirty="0" err="1">
                          <a:effectLst/>
                        </a:rPr>
                        <a:t>decoupage</a:t>
                      </a:r>
                      <a:r>
                        <a:rPr lang="fr-CH" sz="2000" b="1" u="none" strike="noStrike" dirty="0">
                          <a:effectLst/>
                        </a:rPr>
                        <a:t> corresponds mieux a la réalité industrielle</a:t>
                      </a:r>
                      <a:r>
                        <a:rPr lang="fr-CH" sz="2000" u="none" strike="noStrike" dirty="0">
                          <a:effectLst/>
                        </a:rPr>
                        <a:t>.</a:t>
                      </a:r>
                      <a:endParaRPr lang="fr-CH" sz="2000" b="0" i="0" u="none" strike="noStrike" dirty="0">
                        <a:effectLst/>
                        <a:latin typeface="Arial" panose="020B0604020202020204" pitchFamily="34" charset="0"/>
                      </a:endParaRPr>
                    </a:p>
                  </a:txBody>
                  <a:tcPr marL="2528" marR="2528" marT="2528" marB="0" anchor="b"/>
                </a:tc>
              </a:tr>
              <a:tr h="214842">
                <a:tc>
                  <a:txBody>
                    <a:bodyPr/>
                    <a:lstStyle/>
                    <a:p>
                      <a:pPr algn="l" fontAlgn="b"/>
                      <a:r>
                        <a:rPr lang="fr-CH" sz="2000" u="none" strike="noStrike">
                          <a:effectLst/>
                        </a:rPr>
                        <a:t>25</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Le métier d'ingénieur évolue vers une intégration de plusieurs technologies. Il n'est pas opportun de revenir à une structure en silos. De plus les étudiants ont aujourd'hui le choix de panacher des modules : les dénominations proposées risquent de ne pas être en phase avec leur parcourt.</a:t>
                      </a:r>
                      <a:endParaRPr lang="fr-CH" sz="2000" b="0" i="0" u="none" strike="noStrike" dirty="0">
                        <a:effectLst/>
                        <a:latin typeface="Arial" panose="020B0604020202020204" pitchFamily="34" charset="0"/>
                      </a:endParaRPr>
                    </a:p>
                  </a:txBody>
                  <a:tcPr marL="2528" marR="2528" marT="2528" marB="0" anchor="b"/>
                </a:tc>
              </a:tr>
            </a:tbl>
          </a:graphicData>
        </a:graphic>
      </p:graphicFrame>
    </p:spTree>
    <p:extLst>
      <p:ext uri="{BB962C8B-B14F-4D97-AF65-F5344CB8AC3E}">
        <p14:creationId xmlns:p14="http://schemas.microsoft.com/office/powerpoint/2010/main" val="32917779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188023"/>
            <a:ext cx="17281920" cy="677926"/>
          </a:xfrm>
        </p:spPr>
        <p:txBody>
          <a:bodyPr/>
          <a:lstStyle/>
          <a:p>
            <a:r>
              <a:rPr lang="fr-CH" dirty="0" smtClean="0"/>
              <a:t>…</a:t>
            </a:r>
            <a:r>
              <a:rPr lang="fr-CH" dirty="0" err="1" smtClean="0"/>
              <a:t>Redesign</a:t>
            </a:r>
            <a:r>
              <a:rPr lang="fr-CH" dirty="0" smtClean="0"/>
              <a:t> </a:t>
            </a:r>
            <a:r>
              <a:rPr lang="fr-CH" dirty="0"/>
              <a:t>MSE </a:t>
            </a:r>
            <a:r>
              <a:rPr lang="fr-CH" sz="2800" dirty="0"/>
              <a:t>(</a:t>
            </a:r>
            <a:r>
              <a:rPr lang="fr-CH" sz="2800" dirty="0" smtClean="0"/>
              <a:t>Q.10)</a:t>
            </a:r>
            <a:endParaRPr lang="fr-CH" dirty="0"/>
          </a:p>
        </p:txBody>
      </p:sp>
      <p:sp>
        <p:nvSpPr>
          <p:cNvPr id="5" name="ZoneTexte 4"/>
          <p:cNvSpPr txBox="1"/>
          <p:nvPr/>
        </p:nvSpPr>
        <p:spPr>
          <a:xfrm>
            <a:off x="6438999" y="31078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 dénomination adaptée aux besoins</a:t>
            </a:r>
            <a:endParaRPr lang="fr-CH" sz="2400" dirty="0"/>
          </a:p>
        </p:txBody>
      </p:sp>
      <p:graphicFrame>
        <p:nvGraphicFramePr>
          <p:cNvPr id="3" name="Tableau 2"/>
          <p:cNvGraphicFramePr>
            <a:graphicFrameLocks noGrp="1"/>
          </p:cNvGraphicFramePr>
          <p:nvPr>
            <p:extLst>
              <p:ext uri="{D42A27DB-BD31-4B8C-83A1-F6EECF244321}">
                <p14:modId xmlns:p14="http://schemas.microsoft.com/office/powerpoint/2010/main" val="2870163212"/>
              </p:ext>
            </p:extLst>
          </p:nvPr>
        </p:nvGraphicFramePr>
        <p:xfrm>
          <a:off x="174303" y="1191568"/>
          <a:ext cx="17493610" cy="8784977"/>
        </p:xfrm>
        <a:graphic>
          <a:graphicData uri="http://schemas.openxmlformats.org/drawingml/2006/table">
            <a:tbl>
              <a:tblPr>
                <a:tableStyleId>{5C22544A-7EE6-4342-B048-85BDC9FD1C3A}</a:tableStyleId>
              </a:tblPr>
              <a:tblGrid>
                <a:gridCol w="576064"/>
                <a:gridCol w="16917546"/>
              </a:tblGrid>
              <a:tr h="327063">
                <a:tc>
                  <a:txBody>
                    <a:bodyPr/>
                    <a:lstStyle/>
                    <a:p>
                      <a:pPr algn="l" fontAlgn="b"/>
                      <a:r>
                        <a:rPr lang="fr-CH" sz="2000" u="none" strike="noStrike" dirty="0">
                          <a:effectLst/>
                        </a:rPr>
                        <a:t>26</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On rencontre plus fréquemment les </a:t>
                      </a:r>
                      <a:r>
                        <a:rPr lang="fr-CH" sz="2000" b="1" u="none" strike="noStrike" dirty="0">
                          <a:effectLst/>
                        </a:rPr>
                        <a:t>versions au singulier &amp;</a:t>
                      </a:r>
                      <a:r>
                        <a:rPr lang="fr-CH" sz="2000" b="1" u="none" strike="noStrike" dirty="0" err="1">
                          <a:effectLst/>
                        </a:rPr>
                        <a:t>quot;computer</a:t>
                      </a:r>
                      <a:r>
                        <a:rPr lang="fr-CH" sz="2000" b="1" u="none" strike="noStrike" dirty="0">
                          <a:effectLst/>
                        </a:rPr>
                        <a:t> </a:t>
                      </a:r>
                      <a:r>
                        <a:rPr lang="fr-CH" sz="2000" b="1" u="none" strike="noStrike" dirty="0" err="1">
                          <a:effectLst/>
                        </a:rPr>
                        <a:t>science&amp;quot</a:t>
                      </a:r>
                      <a:r>
                        <a:rPr lang="fr-CH" sz="2000" b="1" u="none" strike="noStrike" dirty="0">
                          <a:effectLst/>
                        </a:rPr>
                        <a:t>; et &amp;</a:t>
                      </a:r>
                      <a:r>
                        <a:rPr lang="fr-CH" sz="2000" b="1" u="none" strike="noStrike" dirty="0" err="1">
                          <a:effectLst/>
                        </a:rPr>
                        <a:t>quot;data</a:t>
                      </a:r>
                      <a:r>
                        <a:rPr lang="fr-CH" sz="2000" b="1" u="none" strike="noStrike" dirty="0">
                          <a:effectLst/>
                        </a:rPr>
                        <a:t> </a:t>
                      </a:r>
                      <a:r>
                        <a:rPr lang="fr-CH" sz="2000" b="1" u="none" strike="noStrike" dirty="0" err="1">
                          <a:effectLst/>
                        </a:rPr>
                        <a:t>science&amp;quot</a:t>
                      </a:r>
                      <a:r>
                        <a:rPr lang="fr-CH" sz="2000" b="1" u="none" strike="noStrike" dirty="0">
                          <a:effectLst/>
                        </a:rPr>
                        <a:t>; </a:t>
                      </a:r>
                      <a:r>
                        <a:rPr lang="fr-CH" sz="2000" u="none" strike="noStrike" dirty="0">
                          <a:effectLst/>
                        </a:rPr>
                        <a:t>(pour TIC)</a:t>
                      </a:r>
                      <a:endParaRPr lang="fr-CH" sz="2000" b="0" i="0" u="none" strike="noStrike" dirty="0">
                        <a:effectLst/>
                        <a:latin typeface="Arial" panose="020B0604020202020204" pitchFamily="34" charset="0"/>
                      </a:endParaRPr>
                    </a:p>
                  </a:txBody>
                  <a:tcPr marL="2528" marR="2528" marT="2528" marB="0" anchor="b"/>
                </a:tc>
              </a:tr>
              <a:tr h="975810">
                <a:tc>
                  <a:txBody>
                    <a:bodyPr/>
                    <a:lstStyle/>
                    <a:p>
                      <a:pPr algn="l" fontAlgn="b"/>
                      <a:r>
                        <a:rPr lang="fr-CH" sz="2000" u="none" strike="noStrike" dirty="0">
                          <a:effectLst/>
                        </a:rPr>
                        <a:t>27</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Pour TIN : </a:t>
                      </a:r>
                      <a:br>
                        <a:rPr lang="fr-CH" sz="2000" u="none" strike="noStrike" dirty="0">
                          <a:effectLst/>
                        </a:rPr>
                      </a:br>
                      <a:r>
                        <a:rPr lang="fr-CH" sz="2000" b="1" u="none" strike="noStrike" dirty="0">
                          <a:effectLst/>
                        </a:rPr>
                        <a:t>On ne peut pas dissocier </a:t>
                      </a:r>
                      <a:r>
                        <a:rPr lang="fr-CH" sz="2000" u="none" strike="noStrike" dirty="0">
                          <a:effectLst/>
                        </a:rPr>
                        <a:t>"</a:t>
                      </a:r>
                      <a:r>
                        <a:rPr lang="fr-CH" sz="2000" u="none" strike="noStrike" dirty="0" err="1">
                          <a:effectLst/>
                        </a:rPr>
                        <a:t>Electrical</a:t>
                      </a:r>
                      <a:r>
                        <a:rPr lang="fr-CH" sz="2000" u="none" strike="noStrike" dirty="0">
                          <a:effectLst/>
                        </a:rPr>
                        <a:t> Eng" et "</a:t>
                      </a:r>
                      <a:r>
                        <a:rPr lang="fr-CH" sz="2000" u="none" strike="noStrike" dirty="0" err="1">
                          <a:effectLst/>
                        </a:rPr>
                        <a:t>Mechanical</a:t>
                      </a:r>
                      <a:r>
                        <a:rPr lang="fr-CH" sz="2000" u="none" strike="noStrike" dirty="0">
                          <a:effectLst/>
                        </a:rPr>
                        <a:t> Eng" de "</a:t>
                      </a:r>
                      <a:r>
                        <a:rPr lang="fr-CH" sz="2000" u="none" strike="noStrike" dirty="0" err="1">
                          <a:effectLst/>
                        </a:rPr>
                        <a:t>Energy</a:t>
                      </a:r>
                      <a:r>
                        <a:rPr lang="fr-CH" sz="2000" u="none" strike="noStrike" dirty="0">
                          <a:effectLst/>
                        </a:rPr>
                        <a:t>"</a:t>
                      </a:r>
                      <a:br>
                        <a:rPr lang="fr-CH" sz="2000" u="none" strike="noStrike" dirty="0">
                          <a:effectLst/>
                        </a:rPr>
                      </a:br>
                      <a:r>
                        <a:rPr lang="fr-CH" sz="2000" u="none" strike="noStrike" dirty="0">
                          <a:effectLst/>
                        </a:rPr>
                        <a:t>"</a:t>
                      </a:r>
                      <a:r>
                        <a:rPr lang="fr-CH" sz="2000" u="none" strike="noStrike" dirty="0" err="1">
                          <a:effectLst/>
                        </a:rPr>
                        <a:t>Electrical</a:t>
                      </a:r>
                      <a:r>
                        <a:rPr lang="fr-CH" sz="2000" u="none" strike="noStrike" dirty="0">
                          <a:effectLst/>
                        </a:rPr>
                        <a:t> Eng" et "</a:t>
                      </a:r>
                      <a:r>
                        <a:rPr lang="fr-CH" sz="2000" u="none" strike="noStrike" dirty="0" err="1">
                          <a:effectLst/>
                        </a:rPr>
                        <a:t>Mechanical</a:t>
                      </a:r>
                      <a:r>
                        <a:rPr lang="fr-CH" sz="2000" u="none" strike="noStrike" dirty="0">
                          <a:effectLst/>
                        </a:rPr>
                        <a:t> Eng" sont des disciplines, "</a:t>
                      </a:r>
                      <a:r>
                        <a:rPr lang="fr-CH" sz="2000" u="none" strike="noStrike" dirty="0" err="1">
                          <a:effectLst/>
                        </a:rPr>
                        <a:t>Mech</a:t>
                      </a:r>
                      <a:r>
                        <a:rPr lang="fr-CH" sz="2000" u="none" strike="noStrike" dirty="0">
                          <a:effectLst/>
                        </a:rPr>
                        <a:t> &amp; </a:t>
                      </a:r>
                      <a:r>
                        <a:rPr lang="fr-CH" sz="2000" u="none" strike="noStrike" dirty="0" err="1">
                          <a:effectLst/>
                        </a:rPr>
                        <a:t>Aut</a:t>
                      </a:r>
                      <a:r>
                        <a:rPr lang="fr-CH" sz="2000" u="none" strike="noStrike" dirty="0">
                          <a:effectLst/>
                        </a:rPr>
                        <a:t>." et "</a:t>
                      </a:r>
                      <a:r>
                        <a:rPr lang="fr-CH" sz="2000" u="none" strike="noStrike" dirty="0" err="1">
                          <a:effectLst/>
                        </a:rPr>
                        <a:t>Medical</a:t>
                      </a:r>
                      <a:r>
                        <a:rPr lang="fr-CH" sz="2000" u="none" strike="noStrike" dirty="0">
                          <a:effectLst/>
                        </a:rPr>
                        <a:t>" sont des domaines d'applications</a:t>
                      </a:r>
                      <a:endParaRPr lang="fr-CH" sz="2000" b="0" i="0" u="none" strike="noStrike" dirty="0">
                        <a:effectLst/>
                        <a:latin typeface="Arial" panose="020B0604020202020204" pitchFamily="34" charset="0"/>
                      </a:endParaRPr>
                    </a:p>
                  </a:txBody>
                  <a:tcPr marL="2528" marR="2528" marT="2528" marB="0" anchor="b"/>
                </a:tc>
              </a:tr>
              <a:tr h="651436">
                <a:tc>
                  <a:txBody>
                    <a:bodyPr/>
                    <a:lstStyle/>
                    <a:p>
                      <a:pPr algn="l" fontAlgn="b"/>
                      <a:r>
                        <a:rPr lang="fr-CH" sz="2000" u="none" strike="noStrike" dirty="0">
                          <a:effectLst/>
                        </a:rPr>
                        <a:t>28</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Le métier </a:t>
                      </a:r>
                      <a:r>
                        <a:rPr lang="fr-CH" sz="2000" b="1" u="none" strike="noStrike" dirty="0">
                          <a:effectLst/>
                        </a:rPr>
                        <a:t>microtechnique</a:t>
                      </a:r>
                      <a:r>
                        <a:rPr lang="fr-CH" sz="2000" u="none" strike="noStrike" dirty="0">
                          <a:effectLst/>
                        </a:rPr>
                        <a:t> (qui est une filière </a:t>
                      </a:r>
                      <a:r>
                        <a:rPr lang="fr-CH" sz="2000" u="none" strike="noStrike" dirty="0" err="1">
                          <a:effectLst/>
                        </a:rPr>
                        <a:t>bachelor</a:t>
                      </a:r>
                      <a:r>
                        <a:rPr lang="fr-CH" sz="2000" u="none" strike="noStrike" dirty="0">
                          <a:effectLst/>
                        </a:rPr>
                        <a:t>) n'est pas clairement représenté. Celui-ci ne peux pas être  réduit au </a:t>
                      </a:r>
                      <a:r>
                        <a:rPr lang="fr-CH" sz="2000" u="none" strike="noStrike" dirty="0" err="1">
                          <a:effectLst/>
                        </a:rPr>
                        <a:t>MedTech</a:t>
                      </a:r>
                      <a:r>
                        <a:rPr lang="fr-CH" sz="2000" u="none" strike="noStrike" dirty="0">
                          <a:effectLst/>
                        </a:rPr>
                        <a:t> et à la </a:t>
                      </a:r>
                      <a:r>
                        <a:rPr lang="fr-CH" sz="2000" u="none" strike="noStrike" dirty="0" err="1">
                          <a:effectLst/>
                        </a:rPr>
                        <a:t>Mechatronics&amp;Automation</a:t>
                      </a:r>
                      <a:r>
                        <a:rPr lang="fr-CH" sz="2000" u="none" strike="noStrike" dirty="0">
                          <a:effectLst/>
                        </a:rPr>
                        <a:t>.</a:t>
                      </a:r>
                      <a:endParaRPr lang="fr-CH" sz="2000" b="0" i="0" u="none" strike="noStrike" dirty="0">
                        <a:effectLst/>
                        <a:latin typeface="Arial" panose="020B0604020202020204" pitchFamily="34" charset="0"/>
                      </a:endParaRPr>
                    </a:p>
                  </a:txBody>
                  <a:tcPr marL="2528" marR="2528" marT="2528" marB="0" anchor="b"/>
                </a:tc>
              </a:tr>
              <a:tr h="975810">
                <a:tc>
                  <a:txBody>
                    <a:bodyPr/>
                    <a:lstStyle/>
                    <a:p>
                      <a:pPr algn="l" fontAlgn="b"/>
                      <a:r>
                        <a:rPr lang="fr-CH" sz="2000" u="none" strike="noStrike" dirty="0">
                          <a:effectLst/>
                        </a:rPr>
                        <a:t>29</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 </a:t>
                      </a:r>
                      <a:r>
                        <a:rPr lang="fr-CH" sz="2000" u="none" strike="noStrike" dirty="0" err="1">
                          <a:effectLst/>
                        </a:rPr>
                        <a:t>Medical</a:t>
                      </a:r>
                      <a:r>
                        <a:rPr lang="fr-CH" sz="2000" u="none" strike="noStrike" dirty="0">
                          <a:effectLst/>
                        </a:rPr>
                        <a:t> technologies ou engineering est à cheval sur TIN-TIC</a:t>
                      </a:r>
                      <a:br>
                        <a:rPr lang="fr-CH" sz="2000" u="none" strike="noStrike" dirty="0">
                          <a:effectLst/>
                        </a:rPr>
                      </a:br>
                      <a:r>
                        <a:rPr lang="fr-CH" sz="2000" u="none" strike="noStrike" dirty="0">
                          <a:effectLst/>
                        </a:rPr>
                        <a:t>- Computer Sciences : est-ce le hardware seulement ?  </a:t>
                      </a:r>
                      <a:br>
                        <a:rPr lang="fr-CH" sz="2000" u="none" strike="noStrike" dirty="0">
                          <a:effectLst/>
                        </a:rPr>
                      </a:br>
                      <a:r>
                        <a:rPr lang="fr-CH" sz="2000" u="none" strike="noStrike" dirty="0">
                          <a:effectLst/>
                        </a:rPr>
                        <a:t>- </a:t>
                      </a:r>
                      <a:r>
                        <a:rPr lang="fr-CH" sz="2000" u="none" strike="noStrike" dirty="0" err="1">
                          <a:effectLst/>
                        </a:rPr>
                        <a:t>Energy</a:t>
                      </a:r>
                      <a:r>
                        <a:rPr lang="fr-CH" sz="2000" u="none" strike="noStrike" dirty="0">
                          <a:effectLst/>
                        </a:rPr>
                        <a:t> &amp; </a:t>
                      </a:r>
                      <a:r>
                        <a:rPr lang="fr-CH" sz="2000" u="none" strike="noStrike" dirty="0" err="1">
                          <a:effectLst/>
                        </a:rPr>
                        <a:t>Environment</a:t>
                      </a:r>
                      <a:r>
                        <a:rPr lang="fr-CH" sz="2000" u="none" strike="noStrike" dirty="0">
                          <a:effectLst/>
                        </a:rPr>
                        <a:t> c'est comme pomme et cailloux.... c'est quoi le lien ?  Et c'est le titre d'un diplôme !!!</a:t>
                      </a:r>
                      <a:endParaRPr lang="fr-CH" sz="2000" b="0" i="0" u="none" strike="noStrike" dirty="0">
                        <a:effectLst/>
                        <a:latin typeface="Arial" panose="020B0604020202020204" pitchFamily="34" charset="0"/>
                      </a:endParaRPr>
                    </a:p>
                  </a:txBody>
                  <a:tcPr marL="2528" marR="2528" marT="2528" marB="0" anchor="b"/>
                </a:tc>
              </a:tr>
              <a:tr h="975810">
                <a:tc>
                  <a:txBody>
                    <a:bodyPr/>
                    <a:lstStyle/>
                    <a:p>
                      <a:pPr algn="l" fontAlgn="b"/>
                      <a:r>
                        <a:rPr lang="fr-CH" sz="2000" u="none" strike="noStrike" dirty="0">
                          <a:effectLst/>
                        </a:rPr>
                        <a:t>30</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b="1" u="none" strike="noStrike" dirty="0">
                          <a:effectLst/>
                        </a:rPr>
                        <a:t>TIN: retour en arrière</a:t>
                      </a:r>
                      <a:r>
                        <a:rPr lang="fr-CH" sz="2000" u="none" strike="noStrike" dirty="0">
                          <a:effectLst/>
                        </a:rPr>
                        <a:t>...</a:t>
                      </a:r>
                      <a:br>
                        <a:rPr lang="fr-CH" sz="2000" u="none" strike="noStrike" dirty="0">
                          <a:effectLst/>
                        </a:rPr>
                      </a:br>
                      <a:r>
                        <a:rPr lang="fr-CH" sz="2000" b="1" u="none" strike="noStrike" dirty="0">
                          <a:effectLst/>
                        </a:rPr>
                        <a:t>TIC: Data sciences: très bien; Computer Sciences: trop large</a:t>
                      </a:r>
                      <a:br>
                        <a:rPr lang="fr-CH" sz="2000" b="1" u="none" strike="noStrike" dirty="0">
                          <a:effectLst/>
                        </a:rPr>
                      </a:br>
                      <a:r>
                        <a:rPr lang="fr-CH" sz="2000" u="none" strike="noStrike" dirty="0">
                          <a:effectLst/>
                        </a:rPr>
                        <a:t>TE: une orientation "</a:t>
                      </a:r>
                      <a:r>
                        <a:rPr lang="fr-CH" sz="2000" b="1" u="none" strike="noStrike" dirty="0" err="1">
                          <a:effectLst/>
                        </a:rPr>
                        <a:t>energy</a:t>
                      </a:r>
                      <a:r>
                        <a:rPr lang="fr-CH" sz="2000" b="1" u="none" strike="noStrike" dirty="0">
                          <a:effectLst/>
                        </a:rPr>
                        <a:t> </a:t>
                      </a:r>
                      <a:r>
                        <a:rPr lang="fr-CH" sz="2000" b="1" u="none" strike="noStrike" dirty="0" err="1">
                          <a:effectLst/>
                        </a:rPr>
                        <a:t>processes</a:t>
                      </a:r>
                      <a:r>
                        <a:rPr lang="fr-CH" sz="2000" u="none" strike="noStrike" dirty="0">
                          <a:effectLst/>
                        </a:rPr>
                        <a:t>" et une autre "</a:t>
                      </a:r>
                      <a:r>
                        <a:rPr lang="fr-CH" sz="2000" b="1" u="none" strike="noStrike" dirty="0" err="1">
                          <a:effectLst/>
                        </a:rPr>
                        <a:t>grids</a:t>
                      </a:r>
                      <a:r>
                        <a:rPr lang="fr-CH" sz="2000" u="none" strike="noStrike" dirty="0">
                          <a:effectLst/>
                        </a:rPr>
                        <a:t>"</a:t>
                      </a:r>
                      <a:endParaRPr lang="fr-CH" sz="2000" b="0" i="0" u="none" strike="noStrike" dirty="0">
                        <a:effectLst/>
                        <a:latin typeface="Arial" panose="020B0604020202020204" pitchFamily="34" charset="0"/>
                      </a:endParaRPr>
                    </a:p>
                  </a:txBody>
                  <a:tcPr marL="2528" marR="2528" marT="2528" marB="0" anchor="b"/>
                </a:tc>
              </a:tr>
              <a:tr h="1948929">
                <a:tc>
                  <a:txBody>
                    <a:bodyPr/>
                    <a:lstStyle/>
                    <a:p>
                      <a:pPr algn="l" fontAlgn="b"/>
                      <a:r>
                        <a:rPr lang="fr-CH" sz="2000" u="none" strike="noStrike">
                          <a:effectLst/>
                        </a:rPr>
                        <a:t>31</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NON. Il y a des grosses lacunes, certaines spécialisations sont totalement absentes</a:t>
                      </a:r>
                      <a:r>
                        <a:rPr lang="fr-CH" sz="2000" u="none" strike="noStrike" dirty="0" smtClean="0">
                          <a:effectLst/>
                        </a:rPr>
                        <a:t>.</a:t>
                      </a:r>
                      <a:r>
                        <a:rPr lang="fr-CH" sz="2000" u="none" strike="noStrike" dirty="0">
                          <a:effectLst/>
                        </a:rPr>
                        <a:t/>
                      </a:r>
                      <a:br>
                        <a:rPr lang="fr-CH" sz="2000" u="none" strike="noStrike" dirty="0">
                          <a:effectLst/>
                        </a:rPr>
                      </a:br>
                      <a:r>
                        <a:rPr lang="fr-CH" sz="2000" u="none" strike="noStrike" dirty="0">
                          <a:effectLst/>
                        </a:rPr>
                        <a:t>1) Le profil "</a:t>
                      </a:r>
                      <a:r>
                        <a:rPr lang="fr-CH" sz="2000" b="1" u="none" strike="noStrike" dirty="0">
                          <a:effectLst/>
                        </a:rPr>
                        <a:t>Production &amp; </a:t>
                      </a:r>
                      <a:r>
                        <a:rPr lang="fr-CH" sz="2000" b="1" u="none" strike="noStrike" dirty="0" err="1">
                          <a:effectLst/>
                        </a:rPr>
                        <a:t>manifacturing</a:t>
                      </a:r>
                      <a:r>
                        <a:rPr lang="fr-CH" sz="2000" u="none" strike="noStrike" dirty="0">
                          <a:effectLst/>
                        </a:rPr>
                        <a:t>" et tout le domaine en lien avec l'industrie 4.0 reste absent.</a:t>
                      </a:r>
                      <a:br>
                        <a:rPr lang="fr-CH" sz="2000" u="none" strike="noStrike" dirty="0">
                          <a:effectLst/>
                        </a:rPr>
                      </a:br>
                      <a:r>
                        <a:rPr lang="fr-CH" sz="2000" u="none" strike="noStrike" dirty="0">
                          <a:effectLst/>
                        </a:rPr>
                        <a:t>2) La </a:t>
                      </a:r>
                      <a:r>
                        <a:rPr lang="fr-CH" sz="2000" b="1" u="none" strike="noStrike" dirty="0">
                          <a:effectLst/>
                        </a:rPr>
                        <a:t>microtechnique et les systèmes embarqués </a:t>
                      </a:r>
                      <a:r>
                        <a:rPr lang="fr-CH" sz="2000" u="none" strike="noStrike" dirty="0">
                          <a:effectLst/>
                        </a:rPr>
                        <a:t>ne sont pas présentés.</a:t>
                      </a:r>
                      <a:br>
                        <a:rPr lang="fr-CH" sz="2000" u="none" strike="noStrike" dirty="0">
                          <a:effectLst/>
                        </a:rPr>
                      </a:br>
                      <a:r>
                        <a:rPr lang="fr-CH" sz="2000" u="none" strike="noStrike" dirty="0">
                          <a:effectLst/>
                        </a:rPr>
                        <a:t>3) Idem pour les </a:t>
                      </a:r>
                      <a:r>
                        <a:rPr lang="fr-CH" sz="2000" b="1" u="none" strike="noStrike" dirty="0">
                          <a:effectLst/>
                        </a:rPr>
                        <a:t>réseaux de communication</a:t>
                      </a:r>
                      <a:r>
                        <a:rPr lang="fr-CH" sz="2000" u="none" strike="noStrike" dirty="0">
                          <a:effectLst/>
                        </a:rPr>
                        <a:t>.</a:t>
                      </a:r>
                      <a:br>
                        <a:rPr lang="fr-CH" sz="2000" u="none" strike="noStrike" dirty="0">
                          <a:effectLst/>
                        </a:rPr>
                      </a:br>
                      <a:r>
                        <a:rPr lang="fr-CH" sz="2000" u="none" strike="noStrike" dirty="0">
                          <a:effectLst/>
                        </a:rPr>
                        <a:t>4) </a:t>
                      </a:r>
                      <a:r>
                        <a:rPr lang="fr-CH" sz="2000" b="1" u="none" strike="noStrike" dirty="0" err="1">
                          <a:effectLst/>
                        </a:rPr>
                        <a:t>Electrical</a:t>
                      </a:r>
                      <a:r>
                        <a:rPr lang="fr-CH" sz="2000" b="1" u="none" strike="noStrike" dirty="0">
                          <a:effectLst/>
                        </a:rPr>
                        <a:t> </a:t>
                      </a:r>
                      <a:r>
                        <a:rPr lang="fr-CH" sz="2000" b="1" u="none" strike="noStrike" dirty="0" err="1">
                          <a:effectLst/>
                        </a:rPr>
                        <a:t>Enginneering</a:t>
                      </a:r>
                      <a:r>
                        <a:rPr lang="fr-CH" sz="2000" b="1" u="none" strike="noStrike" dirty="0">
                          <a:effectLst/>
                        </a:rPr>
                        <a:t> est une dénomination trop large </a:t>
                      </a:r>
                      <a:r>
                        <a:rPr lang="fr-CH" sz="2000" u="none" strike="noStrike" dirty="0">
                          <a:effectLst/>
                        </a:rPr>
                        <a:t>et vague. Il convenait peut être dans les années 80 ou 90, mais plus aujourd'hui.</a:t>
                      </a:r>
                      <a:endParaRPr lang="fr-CH" sz="2000" b="0" i="0" u="none" strike="noStrike" dirty="0">
                        <a:effectLst/>
                        <a:latin typeface="Arial" panose="020B0604020202020204" pitchFamily="34" charset="0"/>
                      </a:endParaRPr>
                    </a:p>
                  </a:txBody>
                  <a:tcPr marL="2528" marR="2528" marT="2528" marB="0" anchor="b"/>
                </a:tc>
              </a:tr>
              <a:tr h="1300183">
                <a:tc>
                  <a:txBody>
                    <a:bodyPr/>
                    <a:lstStyle/>
                    <a:p>
                      <a:pPr algn="l" fontAlgn="b"/>
                      <a:r>
                        <a:rPr lang="fr-CH" sz="2000" u="none" strike="noStrike">
                          <a:effectLst/>
                        </a:rPr>
                        <a:t>32</a:t>
                      </a:r>
                      <a:endParaRPr lang="fr-CH" sz="2000" b="0" i="0" u="none" strike="noStrike">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Computer Sciences ne suggère pas qu'il contient </a:t>
                      </a:r>
                      <a:r>
                        <a:rPr lang="fr-CH" sz="2000" b="1" u="none" strike="noStrike" dirty="0">
                          <a:effectLst/>
                        </a:rPr>
                        <a:t>Communication</a:t>
                      </a:r>
                      <a:r>
                        <a:rPr lang="fr-CH" sz="2000" u="none" strike="noStrike" dirty="0">
                          <a:effectLst/>
                        </a:rPr>
                        <a:t/>
                      </a:r>
                      <a:br>
                        <a:rPr lang="fr-CH" sz="2000" u="none" strike="noStrike" dirty="0">
                          <a:effectLst/>
                        </a:rPr>
                      </a:br>
                      <a:r>
                        <a:rPr lang="fr-CH" sz="2000" b="1" u="none" strike="noStrike" dirty="0" err="1">
                          <a:effectLst/>
                        </a:rPr>
                        <a:t>Energy</a:t>
                      </a:r>
                      <a:r>
                        <a:rPr lang="fr-CH" sz="2000" b="1" u="none" strike="noStrike" dirty="0">
                          <a:effectLst/>
                        </a:rPr>
                        <a:t> &amp; Environnement  </a:t>
                      </a:r>
                      <a:r>
                        <a:rPr lang="fr-CH" sz="2000" u="none" strike="noStrike" dirty="0">
                          <a:effectLst/>
                        </a:rPr>
                        <a:t>est trop vague. De plus énergie n'est pas une science. Energétique?</a:t>
                      </a:r>
                      <a:br>
                        <a:rPr lang="fr-CH" sz="2000" u="none" strike="noStrike" dirty="0">
                          <a:effectLst/>
                        </a:rPr>
                      </a:br>
                      <a:r>
                        <a:rPr lang="fr-CH" sz="2000" b="1" u="none" strike="noStrike" dirty="0">
                          <a:effectLst/>
                        </a:rPr>
                        <a:t>Microtechnique</a:t>
                      </a:r>
                      <a:r>
                        <a:rPr lang="fr-CH" sz="2000" u="none" strike="noStrike" dirty="0">
                          <a:effectLst/>
                        </a:rPr>
                        <a:t> est absent alors que c'est le point fort de la région ouest de la Suisse.</a:t>
                      </a:r>
                      <a:br>
                        <a:rPr lang="fr-CH" sz="2000" u="none" strike="noStrike" dirty="0">
                          <a:effectLst/>
                        </a:rPr>
                      </a:br>
                      <a:r>
                        <a:rPr lang="fr-CH" sz="2000" u="none" strike="noStrike" dirty="0">
                          <a:effectLst/>
                        </a:rPr>
                        <a:t>Sinon OK</a:t>
                      </a:r>
                      <a:endParaRPr lang="fr-CH" sz="2000" b="0" i="0" u="none" strike="noStrike" dirty="0">
                        <a:effectLst/>
                        <a:latin typeface="Arial" panose="020B0604020202020204" pitchFamily="34" charset="0"/>
                      </a:endParaRPr>
                    </a:p>
                  </a:txBody>
                  <a:tcPr marL="2528" marR="2528" marT="2528" marB="0" anchor="b"/>
                </a:tc>
              </a:tr>
              <a:tr h="975810">
                <a:tc>
                  <a:txBody>
                    <a:bodyPr/>
                    <a:lstStyle/>
                    <a:p>
                      <a:pPr algn="l" fontAlgn="b"/>
                      <a:r>
                        <a:rPr lang="fr-CH" sz="2000" u="none" strike="noStrike" dirty="0">
                          <a:effectLst/>
                        </a:rPr>
                        <a:t>33</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veuillez lire IEEE power &amp; </a:t>
                      </a:r>
                      <a:r>
                        <a:rPr lang="fr-CH" sz="2000" u="none" strike="noStrike" dirty="0" err="1">
                          <a:effectLst/>
                        </a:rPr>
                        <a:t>energy</a:t>
                      </a:r>
                      <a:r>
                        <a:rPr lang="fr-CH" sz="2000" u="none" strike="noStrike" dirty="0">
                          <a:effectLst/>
                        </a:rPr>
                        <a:t> vol.16 No5 sept/</a:t>
                      </a:r>
                      <a:r>
                        <a:rPr lang="fr-CH" sz="2000" u="none" strike="noStrike" dirty="0" err="1">
                          <a:effectLst/>
                        </a:rPr>
                        <a:t>oct</a:t>
                      </a:r>
                      <a:r>
                        <a:rPr lang="fr-CH" sz="2000" u="none" strike="noStrike" dirty="0">
                          <a:effectLst/>
                        </a:rPr>
                        <a:t> 18</a:t>
                      </a:r>
                      <a:br>
                        <a:rPr lang="fr-CH" sz="2000" u="none" strike="noStrike" dirty="0">
                          <a:effectLst/>
                        </a:rPr>
                      </a:br>
                      <a:r>
                        <a:rPr lang="fr-CH" sz="2000" u="none" strike="noStrike" dirty="0">
                          <a:effectLst/>
                        </a:rPr>
                        <a:t>problème d'identification entre "</a:t>
                      </a:r>
                      <a:r>
                        <a:rPr lang="fr-CH" sz="2000" u="none" strike="noStrike" dirty="0" err="1">
                          <a:effectLst/>
                        </a:rPr>
                        <a:t>energy</a:t>
                      </a:r>
                      <a:r>
                        <a:rPr lang="fr-CH" sz="2000" u="none" strike="noStrike" dirty="0">
                          <a:effectLst/>
                        </a:rPr>
                        <a:t>&amp; environnement" et génie électrique, génie mécanique (thermique), concurrence interne. L'environnement concerne l'électricité et la thermique !</a:t>
                      </a:r>
                      <a:endParaRPr lang="fr-CH" sz="2000" b="0" i="0" u="none" strike="noStrike" dirty="0">
                        <a:effectLst/>
                        <a:latin typeface="Arial" panose="020B0604020202020204" pitchFamily="34" charset="0"/>
                      </a:endParaRPr>
                    </a:p>
                  </a:txBody>
                  <a:tcPr marL="2528" marR="2528" marT="2528" marB="0" anchor="b"/>
                </a:tc>
              </a:tr>
              <a:tr h="327063">
                <a:tc>
                  <a:txBody>
                    <a:bodyPr/>
                    <a:lstStyle/>
                    <a:p>
                      <a:pPr algn="l" fontAlgn="b"/>
                      <a:r>
                        <a:rPr lang="fr-CH" sz="2000" u="none" strike="noStrike" dirty="0">
                          <a:effectLst/>
                        </a:rPr>
                        <a:t>34</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Il me semble néanmoins qu'une orientation </a:t>
                      </a:r>
                      <a:r>
                        <a:rPr lang="fr-CH" sz="2000" b="1" u="none" strike="noStrike" dirty="0">
                          <a:effectLst/>
                        </a:rPr>
                        <a:t>Industrie 4.0</a:t>
                      </a:r>
                      <a:r>
                        <a:rPr lang="fr-CH" sz="2000" u="none" strike="noStrike" dirty="0">
                          <a:effectLst/>
                        </a:rPr>
                        <a:t> serait la bienvenue</a:t>
                      </a:r>
                      <a:endParaRPr lang="fr-CH" sz="2000" b="0" i="0" u="none" strike="noStrike" dirty="0">
                        <a:effectLst/>
                        <a:latin typeface="Arial" panose="020B0604020202020204" pitchFamily="34" charset="0"/>
                      </a:endParaRPr>
                    </a:p>
                  </a:txBody>
                  <a:tcPr marL="2528" marR="2528" marT="2528" marB="0" anchor="b"/>
                </a:tc>
              </a:tr>
              <a:tr h="327063">
                <a:tc>
                  <a:txBody>
                    <a:bodyPr/>
                    <a:lstStyle/>
                    <a:p>
                      <a:pPr algn="l" fontAlgn="b"/>
                      <a:r>
                        <a:rPr lang="fr-CH" sz="2000" u="none" strike="noStrike" dirty="0">
                          <a:effectLst/>
                        </a:rPr>
                        <a:t>35</a:t>
                      </a:r>
                      <a:endParaRPr lang="fr-CH" sz="2000" b="0" i="0" u="none" strike="noStrike" dirty="0">
                        <a:effectLst/>
                        <a:latin typeface="Arial" panose="020B0604020202020204" pitchFamily="34" charset="0"/>
                      </a:endParaRPr>
                    </a:p>
                  </a:txBody>
                  <a:tcPr marL="2528" marR="2528" marT="2528" marB="0" anchor="b"/>
                </a:tc>
                <a:tc>
                  <a:txBody>
                    <a:bodyPr/>
                    <a:lstStyle/>
                    <a:p>
                      <a:pPr algn="l" fontAlgn="b"/>
                      <a:r>
                        <a:rPr lang="fr-CH" sz="2000" u="none" strike="noStrike" dirty="0">
                          <a:effectLst/>
                        </a:rPr>
                        <a:t>Je mettrai "</a:t>
                      </a:r>
                      <a:r>
                        <a:rPr lang="fr-CH" sz="2000" b="1" u="none" strike="noStrike" dirty="0">
                          <a:effectLst/>
                        </a:rPr>
                        <a:t>sciences" au singulier sous TIC</a:t>
                      </a:r>
                      <a:r>
                        <a:rPr lang="fr-CH" sz="2000" u="none" strike="noStrike" dirty="0">
                          <a:effectLst/>
                        </a:rPr>
                        <a:t>.</a:t>
                      </a:r>
                      <a:endParaRPr lang="fr-CH" sz="2000" b="0" i="0" u="none" strike="noStrike" dirty="0">
                        <a:effectLst/>
                        <a:latin typeface="Arial" panose="020B0604020202020204" pitchFamily="34" charset="0"/>
                      </a:endParaRPr>
                    </a:p>
                  </a:txBody>
                  <a:tcPr marL="2528" marR="2528" marT="2528" marB="0" anchor="b"/>
                </a:tc>
              </a:tr>
            </a:tbl>
          </a:graphicData>
        </a:graphic>
      </p:graphicFrame>
    </p:spTree>
    <p:extLst>
      <p:ext uri="{BB962C8B-B14F-4D97-AF65-F5344CB8AC3E}">
        <p14:creationId xmlns:p14="http://schemas.microsoft.com/office/powerpoint/2010/main" val="29338614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(Q.11)</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416735075"/>
              </p:ext>
            </p:extLst>
          </p:nvPr>
        </p:nvGraphicFramePr>
        <p:xfrm>
          <a:off x="894383" y="1407592"/>
          <a:ext cx="15409712" cy="7963034"/>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5"/>
          <p:cNvSpPr txBox="1"/>
          <p:nvPr/>
        </p:nvSpPr>
        <p:spPr>
          <a:xfrm>
            <a:off x="330687" y="8680400"/>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N=269</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4256947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(Q.12)…</a:t>
            </a:r>
            <a:endParaRPr lang="fr-CH" sz="2800" dirty="0"/>
          </a:p>
        </p:txBody>
      </p:sp>
      <p:graphicFrame>
        <p:nvGraphicFramePr>
          <p:cNvPr id="6" name="Graphique 5"/>
          <p:cNvGraphicFramePr>
            <a:graphicFrameLocks/>
          </p:cNvGraphicFramePr>
          <p:nvPr>
            <p:extLst>
              <p:ext uri="{D42A27DB-BD31-4B8C-83A1-F6EECF244321}">
                <p14:modId xmlns:p14="http://schemas.microsoft.com/office/powerpoint/2010/main" val="2926178226"/>
              </p:ext>
            </p:extLst>
          </p:nvPr>
        </p:nvGraphicFramePr>
        <p:xfrm>
          <a:off x="966391" y="1479600"/>
          <a:ext cx="15697744" cy="7632848"/>
        </p:xfrm>
        <a:graphic>
          <a:graphicData uri="http://schemas.openxmlformats.org/drawingml/2006/chart">
            <c:chart xmlns:c="http://schemas.openxmlformats.org/drawingml/2006/chart" xmlns:r="http://schemas.openxmlformats.org/officeDocument/2006/relationships" r:id="rId3"/>
          </a:graphicData>
        </a:graphic>
      </p:graphicFrame>
      <p:sp>
        <p:nvSpPr>
          <p:cNvPr id="7" name="Ellipse 6"/>
          <p:cNvSpPr/>
          <p:nvPr/>
        </p:nvSpPr>
        <p:spPr>
          <a:xfrm>
            <a:off x="7303095" y="2271688"/>
            <a:ext cx="648072" cy="288032"/>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8" name="Ellipse 7"/>
          <p:cNvSpPr/>
          <p:nvPr/>
        </p:nvSpPr>
        <p:spPr>
          <a:xfrm>
            <a:off x="7519119" y="2775744"/>
            <a:ext cx="792088" cy="241276"/>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9" name="Ellipse 8"/>
          <p:cNvSpPr/>
          <p:nvPr/>
        </p:nvSpPr>
        <p:spPr>
          <a:xfrm>
            <a:off x="9211307" y="3251047"/>
            <a:ext cx="720080" cy="300083"/>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0" name="Ellipse 9"/>
          <p:cNvSpPr/>
          <p:nvPr/>
        </p:nvSpPr>
        <p:spPr>
          <a:xfrm>
            <a:off x="9931387" y="3774894"/>
            <a:ext cx="735269" cy="334030"/>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1" name="Ellipse 10"/>
          <p:cNvSpPr/>
          <p:nvPr/>
        </p:nvSpPr>
        <p:spPr>
          <a:xfrm>
            <a:off x="8599239" y="4359920"/>
            <a:ext cx="612068" cy="291165"/>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2" name="Ellipse 11"/>
          <p:cNvSpPr/>
          <p:nvPr/>
        </p:nvSpPr>
        <p:spPr>
          <a:xfrm>
            <a:off x="8141727" y="5421651"/>
            <a:ext cx="593728" cy="280823"/>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3" name="Ellipse 12"/>
          <p:cNvSpPr/>
          <p:nvPr/>
        </p:nvSpPr>
        <p:spPr>
          <a:xfrm>
            <a:off x="9751368" y="5944096"/>
            <a:ext cx="576064" cy="24980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4" name="Ellipse 13"/>
          <p:cNvSpPr/>
          <p:nvPr/>
        </p:nvSpPr>
        <p:spPr>
          <a:xfrm>
            <a:off x="8216402" y="6994525"/>
            <a:ext cx="593728" cy="245715"/>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5" name="Ellipse 14"/>
          <p:cNvSpPr/>
          <p:nvPr/>
        </p:nvSpPr>
        <p:spPr>
          <a:xfrm>
            <a:off x="7438232" y="8032328"/>
            <a:ext cx="516890" cy="288032"/>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6" name="Ellipse 15"/>
          <p:cNvSpPr/>
          <p:nvPr/>
        </p:nvSpPr>
        <p:spPr>
          <a:xfrm>
            <a:off x="8742966" y="8593848"/>
            <a:ext cx="648361" cy="23056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lang="fr-CH"/>
          </a:p>
        </p:txBody>
      </p:sp>
      <p:sp>
        <p:nvSpPr>
          <p:cNvPr id="17" name="Rectangle 16"/>
          <p:cNvSpPr/>
          <p:nvPr/>
        </p:nvSpPr>
        <p:spPr>
          <a:xfrm>
            <a:off x="2766591" y="6367611"/>
            <a:ext cx="9505056" cy="453207"/>
          </a:xfrm>
          <a:prstGeom prst="rect">
            <a:avLst/>
          </a:prstGeom>
          <a:noFill/>
          <a:ln w="38100">
            <a:solidFill>
              <a:srgbClr val="FF0000"/>
            </a:solidFill>
          </a:ln>
        </p:spPr>
        <p:txBody>
          <a:bodyPr wrap="square" lIns="0" tIns="0" rIns="0" bIns="0" rtlCol="0" anchor="ctr"/>
          <a:lstStyle/>
          <a:p>
            <a:pPr algn="ctr"/>
            <a:endParaRPr lang="fr-CH"/>
          </a:p>
        </p:txBody>
      </p:sp>
      <p:sp>
        <p:nvSpPr>
          <p:cNvPr id="18" name="ZoneTexte 5"/>
          <p:cNvSpPr txBox="1"/>
          <p:nvPr/>
        </p:nvSpPr>
        <p:spPr>
          <a:xfrm>
            <a:off x="330687" y="8680400"/>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N=1112</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41101591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a:t>
            </a:r>
            <a:r>
              <a:rPr lang="fr-CH" dirty="0"/>
              <a:t>MSE </a:t>
            </a:r>
            <a:r>
              <a:rPr lang="fr-CH" sz="2800" dirty="0"/>
              <a:t>(Q.12)</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091752953"/>
              </p:ext>
            </p:extLst>
          </p:nvPr>
        </p:nvGraphicFramePr>
        <p:xfrm>
          <a:off x="307501" y="1221422"/>
          <a:ext cx="4570319" cy="26574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phique 4"/>
          <p:cNvGraphicFramePr>
            <a:graphicFrameLocks/>
          </p:cNvGraphicFramePr>
          <p:nvPr>
            <p:extLst>
              <p:ext uri="{D42A27DB-BD31-4B8C-83A1-F6EECF244321}">
                <p14:modId xmlns:p14="http://schemas.microsoft.com/office/powerpoint/2010/main" val="3431374891"/>
              </p:ext>
            </p:extLst>
          </p:nvPr>
        </p:nvGraphicFramePr>
        <p:xfrm>
          <a:off x="307501" y="3912706"/>
          <a:ext cx="4577602" cy="26574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phique 5"/>
          <p:cNvGraphicFramePr>
            <a:graphicFrameLocks/>
          </p:cNvGraphicFramePr>
          <p:nvPr>
            <p:extLst>
              <p:ext uri="{D42A27DB-BD31-4B8C-83A1-F6EECF244321}">
                <p14:modId xmlns:p14="http://schemas.microsoft.com/office/powerpoint/2010/main" val="796687912"/>
              </p:ext>
            </p:extLst>
          </p:nvPr>
        </p:nvGraphicFramePr>
        <p:xfrm>
          <a:off x="385993" y="6625594"/>
          <a:ext cx="4570319" cy="26574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Graphique 6"/>
          <p:cNvGraphicFramePr>
            <a:graphicFrameLocks/>
          </p:cNvGraphicFramePr>
          <p:nvPr>
            <p:extLst>
              <p:ext uri="{D42A27DB-BD31-4B8C-83A1-F6EECF244321}">
                <p14:modId xmlns:p14="http://schemas.microsoft.com/office/powerpoint/2010/main" val="3998769917"/>
              </p:ext>
            </p:extLst>
          </p:nvPr>
        </p:nvGraphicFramePr>
        <p:xfrm>
          <a:off x="5069492" y="1215525"/>
          <a:ext cx="4582645" cy="26574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aphique 7"/>
          <p:cNvGraphicFramePr>
            <a:graphicFrameLocks/>
          </p:cNvGraphicFramePr>
          <p:nvPr>
            <p:extLst>
              <p:ext uri="{D42A27DB-BD31-4B8C-83A1-F6EECF244321}">
                <p14:modId xmlns:p14="http://schemas.microsoft.com/office/powerpoint/2010/main" val="44874795"/>
              </p:ext>
            </p:extLst>
          </p:nvPr>
        </p:nvGraphicFramePr>
        <p:xfrm>
          <a:off x="5082938" y="3912705"/>
          <a:ext cx="4569199" cy="265747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Graphique 8"/>
          <p:cNvGraphicFramePr>
            <a:graphicFrameLocks/>
          </p:cNvGraphicFramePr>
          <p:nvPr>
            <p:extLst>
              <p:ext uri="{D42A27DB-BD31-4B8C-83A1-F6EECF244321}">
                <p14:modId xmlns:p14="http://schemas.microsoft.com/office/powerpoint/2010/main" val="816023585"/>
              </p:ext>
            </p:extLst>
          </p:nvPr>
        </p:nvGraphicFramePr>
        <p:xfrm>
          <a:off x="5075374" y="6625594"/>
          <a:ext cx="4570879" cy="265747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0" name="Graphique 9"/>
          <p:cNvGraphicFramePr>
            <a:graphicFrameLocks/>
          </p:cNvGraphicFramePr>
          <p:nvPr>
            <p:extLst>
              <p:ext uri="{D42A27DB-BD31-4B8C-83A1-F6EECF244321}">
                <p14:modId xmlns:p14="http://schemas.microsoft.com/office/powerpoint/2010/main" val="3480739136"/>
              </p:ext>
            </p:extLst>
          </p:nvPr>
        </p:nvGraphicFramePr>
        <p:xfrm>
          <a:off x="9763196" y="1215525"/>
          <a:ext cx="4572000" cy="27432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1" name="Graphique 10"/>
          <p:cNvGraphicFramePr>
            <a:graphicFrameLocks/>
          </p:cNvGraphicFramePr>
          <p:nvPr>
            <p:extLst>
              <p:ext uri="{D42A27DB-BD31-4B8C-83A1-F6EECF244321}">
                <p14:modId xmlns:p14="http://schemas.microsoft.com/office/powerpoint/2010/main" val="3876863231"/>
              </p:ext>
            </p:extLst>
          </p:nvPr>
        </p:nvGraphicFramePr>
        <p:xfrm>
          <a:off x="9763196" y="3971248"/>
          <a:ext cx="4572000" cy="27432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2" name="Graphique 11"/>
          <p:cNvGraphicFramePr>
            <a:graphicFrameLocks/>
          </p:cNvGraphicFramePr>
          <p:nvPr>
            <p:extLst>
              <p:ext uri="{D42A27DB-BD31-4B8C-83A1-F6EECF244321}">
                <p14:modId xmlns:p14="http://schemas.microsoft.com/office/powerpoint/2010/main" val="1802347163"/>
              </p:ext>
            </p:extLst>
          </p:nvPr>
        </p:nvGraphicFramePr>
        <p:xfrm>
          <a:off x="9763196" y="6726971"/>
          <a:ext cx="4572000" cy="2743200"/>
        </p:xfrm>
        <a:graphic>
          <a:graphicData uri="http://schemas.openxmlformats.org/drawingml/2006/chart">
            <c:chart xmlns:c="http://schemas.openxmlformats.org/drawingml/2006/chart" xmlns:r="http://schemas.openxmlformats.org/officeDocument/2006/relationships" r:id="rId11"/>
          </a:graphicData>
        </a:graphic>
      </p:graphicFrame>
      <p:sp>
        <p:nvSpPr>
          <p:cNvPr id="13" name="ZoneTexte 5"/>
          <p:cNvSpPr txBox="1"/>
          <p:nvPr/>
        </p:nvSpPr>
        <p:spPr>
          <a:xfrm>
            <a:off x="15295983" y="4850697"/>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14" name="ZoneTexte 13"/>
          <p:cNvSpPr txBox="1"/>
          <p:nvPr/>
        </p:nvSpPr>
        <p:spPr>
          <a:xfrm>
            <a:off x="6438998" y="310784"/>
            <a:ext cx="9984375" cy="461665"/>
          </a:xfrm>
          <a:prstGeom prst="rect">
            <a:avLst/>
          </a:prstGeom>
          <a:noFill/>
        </p:spPr>
        <p:txBody>
          <a:bodyPr wrap="square" rtlCol="0">
            <a:spAutoFit/>
          </a:bodyPr>
          <a:lstStyle/>
          <a:p>
            <a:pPr algn="ctr">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dirty="0">
                <a:solidFill>
                  <a:prstClr val="black">
                    <a:lumMod val="50000"/>
                    <a:lumOff val="50000"/>
                  </a:prstClr>
                </a:solidFill>
              </a:rPr>
              <a:t>Situation </a:t>
            </a:r>
            <a:r>
              <a:rPr lang="fr-CH" sz="2400" b="1" dirty="0" smtClean="0">
                <a:solidFill>
                  <a:prstClr val="black">
                    <a:lumMod val="50000"/>
                    <a:lumOff val="50000"/>
                  </a:prstClr>
                </a:solidFill>
              </a:rPr>
              <a:t>des options actuelles </a:t>
            </a:r>
            <a:r>
              <a:rPr lang="fr-CH" sz="2400" b="1" dirty="0">
                <a:solidFill>
                  <a:prstClr val="black">
                    <a:lumMod val="50000"/>
                    <a:lumOff val="50000"/>
                  </a:prstClr>
                </a:solidFill>
              </a:rPr>
              <a:t>dans </a:t>
            </a:r>
            <a:r>
              <a:rPr lang="fr-CH" sz="2400" b="1" smtClean="0">
                <a:solidFill>
                  <a:prstClr val="black">
                    <a:lumMod val="50000"/>
                    <a:lumOff val="50000"/>
                  </a:prstClr>
                </a:solidFill>
              </a:rPr>
              <a:t>chaque </a:t>
            </a:r>
            <a:r>
              <a:rPr lang="fr-CH" sz="2400" b="1" smtClean="0">
                <a:solidFill>
                  <a:prstClr val="black">
                    <a:lumMod val="50000"/>
                    <a:lumOff val="50000"/>
                  </a:prstClr>
                </a:solidFill>
              </a:rPr>
              <a:t>nouveau profil </a:t>
            </a:r>
            <a:r>
              <a:rPr lang="fr-CH" sz="2400" b="1" dirty="0">
                <a:solidFill>
                  <a:prstClr val="black">
                    <a:lumMod val="50000"/>
                    <a:lumOff val="50000"/>
                  </a:prstClr>
                </a:solidFill>
              </a:rPr>
              <a:t>en </a:t>
            </a:r>
            <a:r>
              <a:rPr lang="fr-CH" sz="2400" b="1" dirty="0" smtClean="0">
                <a:solidFill>
                  <a:prstClr val="black">
                    <a:lumMod val="50000"/>
                    <a:lumOff val="50000"/>
                  </a:prstClr>
                </a:solidFill>
              </a:rPr>
              <a:t>%</a:t>
            </a:r>
            <a:endParaRPr lang="fr-CH" sz="2400" b="1" dirty="0">
              <a:solidFill>
                <a:prstClr val="black">
                  <a:lumMod val="50000"/>
                  <a:lumOff val="50000"/>
                </a:prstClr>
              </a:solidFill>
            </a:endParaRPr>
          </a:p>
        </p:txBody>
      </p:sp>
    </p:spTree>
    <p:extLst>
      <p:ext uri="{BB962C8B-B14F-4D97-AF65-F5344CB8AC3E}">
        <p14:creationId xmlns:p14="http://schemas.microsoft.com/office/powerpoint/2010/main" val="16117897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(Q.13)…</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630850307"/>
              </p:ext>
            </p:extLst>
          </p:nvPr>
        </p:nvGraphicFramePr>
        <p:xfrm>
          <a:off x="1326431" y="1623616"/>
          <a:ext cx="7776864" cy="66967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2068418005"/>
              </p:ext>
            </p:extLst>
          </p:nvPr>
        </p:nvGraphicFramePr>
        <p:xfrm>
          <a:off x="9026953" y="543496"/>
          <a:ext cx="8640960" cy="9184106"/>
        </p:xfrm>
        <a:graphic>
          <a:graphicData uri="http://schemas.openxmlformats.org/drawingml/2006/table">
            <a:tbl>
              <a:tblPr>
                <a:tableStyleId>{5C22544A-7EE6-4342-B048-85BDC9FD1C3A}</a:tableStyleId>
              </a:tblPr>
              <a:tblGrid>
                <a:gridCol w="385757"/>
                <a:gridCol w="8255203"/>
              </a:tblGrid>
              <a:tr h="433815">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dirty="0">
                          <a:effectLst/>
                        </a:rPr>
                        <a:t>Data Sciences reste pour moi assez flou. Ce domaine intervient partout et cela me fait penser à un profil de statisticien appliqué (récolte de données (plan d'expérience), analyse de données (méthodes statistiques), traitement, exploitation  des données (extraction de paramètres, d'indices, optimisation, recherche opérationnelle)...</a:t>
                      </a:r>
                      <a:endParaRPr lang="fr-CH" sz="2000" b="0" i="0" u="none" strike="noStrike" dirty="0">
                        <a:effectLst/>
                        <a:latin typeface="Arial" panose="020B0604020202020204" pitchFamily="34" charset="0"/>
                      </a:endParaRPr>
                    </a:p>
                  </a:txBody>
                  <a:tcPr marL="3646" marR="3646" marT="3646" marB="0" anchor="b"/>
                </a:tc>
              </a:tr>
              <a:tr h="185921">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Computer Science n'est pas utilisé dans ce sens dans le reste du monde, et ne laisse pas de place aux réseaux et télécom</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Je trouve les dénominations actuelles meilleures</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Déjà répondu.</a:t>
                      </a:r>
                      <a:endParaRPr lang="fr-CH" sz="2000" b="0" i="0" u="none" strike="noStrike">
                        <a:effectLst/>
                        <a:latin typeface="Arial" panose="020B0604020202020204" pitchFamily="34" charset="0"/>
                      </a:endParaRPr>
                    </a:p>
                  </a:txBody>
                  <a:tcPr marL="3646" marR="3646" marT="3646" marB="0" anchor="b"/>
                </a:tc>
              </a:tr>
              <a:tr h="185921">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Les noms ne sont que des arguments publicitaires.</a:t>
                      </a:r>
                      <a:br>
                        <a:rPr lang="fr-CH" sz="2000" u="none" strike="noStrike">
                          <a:effectLst/>
                        </a:rPr>
                      </a:br>
                      <a:r>
                        <a:rPr lang="fr-CH" sz="2000" u="none" strike="noStrike">
                          <a:effectLst/>
                        </a:rPr>
                        <a:t>L'important est le contenu.</a:t>
                      </a:r>
                      <a:br>
                        <a:rPr lang="fr-CH" sz="2000" u="none" strike="noStrike">
                          <a:effectLst/>
                        </a:rPr>
                      </a:br>
                      <a:r>
                        <a:rPr lang="fr-CH" sz="2000" u="none" strike="noStrike">
                          <a:effectLst/>
                        </a:rPr>
                        <a:t>Je n'ai pas été consulté au sujet du contenu.</a:t>
                      </a:r>
                      <a:endParaRPr lang="fr-CH" sz="2000" b="0" i="0" u="none" strike="noStrike">
                        <a:effectLst/>
                        <a:latin typeface="Arial" panose="020B0604020202020204" pitchFamily="34" charset="0"/>
                      </a:endParaRPr>
                    </a:p>
                  </a:txBody>
                  <a:tcPr marL="3646" marR="3646" marT="3646" marB="0" anchor="b"/>
                </a:tc>
              </a:tr>
              <a:tr h="247894">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Je pense que la grille ci-dessus contient des erreurs: l'option systèmes d'information complexe n'est pas présente et serait probablement le plus proche de Data Science.</a:t>
                      </a:r>
                      <a:endParaRPr lang="fr-CH" sz="2000" b="0" i="0" u="none" strike="noStrike">
                        <a:effectLst/>
                        <a:latin typeface="Arial" panose="020B0604020202020204" pitchFamily="34" charset="0"/>
                      </a:endParaRPr>
                    </a:p>
                  </a:txBody>
                  <a:tcPr marL="3646" marR="3646" marT="3646" marB="0" anchor="b"/>
                </a:tc>
              </a:tr>
              <a:tr h="433815">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Quelques éléments de réponse sont déjà évoqués plus haut car les noms et leur contenu sont étroitement liés.</a:t>
                      </a:r>
                      <a:br>
                        <a:rPr lang="fr-CH" sz="2000" u="none" strike="noStrike">
                          <a:effectLst/>
                        </a:rPr>
                      </a:br>
                      <a:r>
                        <a:rPr lang="fr-CH" sz="2000" u="none" strike="noStrike">
                          <a:effectLst/>
                        </a:rPr>
                        <a:t/>
                      </a:r>
                      <a:br>
                        <a:rPr lang="fr-CH" sz="2000" u="none" strike="noStrike">
                          <a:effectLst/>
                        </a:rPr>
                      </a:br>
                      <a:r>
                        <a:rPr lang="fr-CH" sz="2000" u="none" strike="noStrike">
                          <a:effectLst/>
                        </a:rPr>
                        <a:t>Concernant les noms en anglais, je suis un peu partagé entre la défense de l'image d'école romande (et donc francophone) et la visibilité et l’attractivité au delà de nos frontières.</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Il faut des systèmes embarqués.</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a:effectLst/>
                        </a:rPr>
                        <a:t>9</a:t>
                      </a:r>
                      <a:endParaRPr lang="fr-CH" sz="2000" b="0" i="0" u="none" strike="noStrike">
                        <a:effectLst/>
                        <a:latin typeface="Arial" panose="020B0604020202020204" pitchFamily="34" charset="0"/>
                      </a:endParaRPr>
                    </a:p>
                  </a:txBody>
                  <a:tcPr marL="3646" marR="3646" marT="3646" marB="0"/>
                </a:tc>
                <a:tc>
                  <a:txBody>
                    <a:bodyPr/>
                    <a:lstStyle/>
                    <a:p>
                      <a:pPr algn="l" fontAlgn="b"/>
                      <a:r>
                        <a:rPr lang="fr-CH" sz="2000" u="none" strike="noStrike">
                          <a:effectLst/>
                        </a:rPr>
                        <a:t>C'est très vague et correspond à des noms tendances.</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a:effectLst/>
                        </a:rPr>
                        <a:t>10</a:t>
                      </a:r>
                      <a:endParaRPr lang="fr-CH" sz="2000" b="0" i="0" u="none" strike="noStrike">
                        <a:effectLst/>
                        <a:latin typeface="Arial" panose="020B0604020202020204" pitchFamily="34" charset="0"/>
                      </a:endParaRPr>
                    </a:p>
                  </a:txBody>
                  <a:tcPr marL="3646" marR="3646" marT="3646" marB="0"/>
                </a:tc>
                <a:tc>
                  <a:txBody>
                    <a:bodyPr/>
                    <a:lstStyle/>
                    <a:p>
                      <a:pPr algn="l" fontAlgn="b"/>
                      <a:r>
                        <a:rPr lang="fr-CH" sz="2000" u="none" strike="noStrike">
                          <a:effectLst/>
                        </a:rPr>
                        <a:t>"Data Science" ????</a:t>
                      </a:r>
                      <a:endParaRPr lang="fr-CH" sz="2000" b="0" i="0" u="none" strike="noStrike">
                        <a:effectLst/>
                        <a:latin typeface="Arial" panose="020B0604020202020204" pitchFamily="34" charset="0"/>
                      </a:endParaRPr>
                    </a:p>
                  </a:txBody>
                  <a:tcPr marL="3646" marR="3646" marT="3646" marB="0" anchor="b"/>
                </a:tc>
              </a:tr>
              <a:tr h="433815">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dirty="0">
                          <a:effectLst/>
                        </a:rPr>
                        <a:t>Les noms ne sont pas consistant. D'une part on a le découpage classique de l'école d'ingénieur EE, ME et d'autre part un découpage applicatif avec Automation, </a:t>
                      </a:r>
                      <a:r>
                        <a:rPr lang="fr-CH" sz="2000" u="none" strike="noStrike" dirty="0" err="1">
                          <a:effectLst/>
                        </a:rPr>
                        <a:t>Medical</a:t>
                      </a:r>
                      <a:r>
                        <a:rPr lang="fr-CH" sz="2000" u="none" strike="noStrike" dirty="0">
                          <a:effectLst/>
                        </a:rPr>
                        <a:t> etc.</a:t>
                      </a:r>
                      <a:br>
                        <a:rPr lang="fr-CH" sz="2000" u="none" strike="noStrike" dirty="0">
                          <a:effectLst/>
                        </a:rPr>
                      </a:br>
                      <a:r>
                        <a:rPr lang="fr-CH" sz="2000" u="none" strike="noStrike" dirty="0">
                          <a:effectLst/>
                        </a:rPr>
                        <a:t>Je pense qu'il faut choisir l'un ou l'autre. </a:t>
                      </a:r>
                      <a:br>
                        <a:rPr lang="fr-CH" sz="2000" u="none" strike="noStrike" dirty="0">
                          <a:effectLst/>
                        </a:rPr>
                      </a:br>
                      <a:r>
                        <a:rPr lang="fr-CH" sz="2000" u="none" strike="noStrike" dirty="0">
                          <a:effectLst/>
                        </a:rPr>
                        <a:t>D'autre parte je pense qu'il faut renommer </a:t>
                      </a:r>
                      <a:r>
                        <a:rPr lang="fr-CH" sz="2000" u="none" strike="noStrike" dirty="0" err="1">
                          <a:effectLst/>
                        </a:rPr>
                        <a:t>Electrical</a:t>
                      </a:r>
                      <a:r>
                        <a:rPr lang="fr-CH" sz="2000" u="none" strike="noStrike" dirty="0">
                          <a:effectLst/>
                        </a:rPr>
                        <a:t> Engineering en </a:t>
                      </a:r>
                      <a:r>
                        <a:rPr lang="fr-CH" sz="2000" u="none" strike="noStrike" dirty="0" err="1">
                          <a:effectLst/>
                        </a:rPr>
                        <a:t>Electrical</a:t>
                      </a:r>
                      <a:r>
                        <a:rPr lang="fr-CH" sz="2000" u="none" strike="noStrike" dirty="0">
                          <a:effectLst/>
                        </a:rPr>
                        <a:t> and </a:t>
                      </a:r>
                      <a:r>
                        <a:rPr lang="fr-CH" sz="2000" u="none" strike="noStrike" dirty="0" err="1">
                          <a:effectLst/>
                        </a:rPr>
                        <a:t>Electronic</a:t>
                      </a:r>
                      <a:r>
                        <a:rPr lang="fr-CH" sz="2000" u="none" strike="noStrike" dirty="0">
                          <a:effectLst/>
                        </a:rPr>
                        <a:t> Engineering.</a:t>
                      </a:r>
                      <a:endParaRPr lang="fr-CH" sz="2000" b="0" i="0" u="none" strike="noStrike" dirty="0">
                        <a:effectLst/>
                        <a:latin typeface="Arial" panose="020B0604020202020204" pitchFamily="34" charset="0"/>
                      </a:endParaRPr>
                    </a:p>
                  </a:txBody>
                  <a:tcPr marL="3646" marR="3646" marT="3646" marB="0" anchor="b"/>
                </a:tc>
              </a:tr>
            </a:tbl>
          </a:graphicData>
        </a:graphic>
      </p:graphicFrame>
      <p:sp>
        <p:nvSpPr>
          <p:cNvPr id="6" name="ZoneTexte 5"/>
          <p:cNvSpPr txBox="1"/>
          <p:nvPr/>
        </p:nvSpPr>
        <p:spPr>
          <a:xfrm>
            <a:off x="8554847" y="96676"/>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les noms proposés</a:t>
            </a:r>
            <a:endParaRPr lang="fr-CH" sz="2400" dirty="0"/>
          </a:p>
        </p:txBody>
      </p:sp>
    </p:spTree>
    <p:extLst>
      <p:ext uri="{BB962C8B-B14F-4D97-AF65-F5344CB8AC3E}">
        <p14:creationId xmlns:p14="http://schemas.microsoft.com/office/powerpoint/2010/main" val="1249922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MSE (Q.13)</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3905621747"/>
              </p:ext>
            </p:extLst>
          </p:nvPr>
        </p:nvGraphicFramePr>
        <p:xfrm>
          <a:off x="385993" y="2055664"/>
          <a:ext cx="17574286" cy="7972198"/>
        </p:xfrm>
        <a:graphic>
          <a:graphicData uri="http://schemas.openxmlformats.org/drawingml/2006/table">
            <a:tbl>
              <a:tblPr>
                <a:tableStyleId>{5C22544A-7EE6-4342-B048-85BDC9FD1C3A}</a:tableStyleId>
              </a:tblPr>
              <a:tblGrid>
                <a:gridCol w="1071804"/>
                <a:gridCol w="16502482"/>
              </a:tblGrid>
              <a:tr h="61974">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Computer Sciences est un mot trop générique</a:t>
                      </a:r>
                      <a:endParaRPr lang="fr-CH" sz="2000" b="0" i="0" u="none" strike="noStrike">
                        <a:effectLst/>
                        <a:latin typeface="Arial" panose="020B0604020202020204" pitchFamily="34" charset="0"/>
                      </a:endParaRPr>
                    </a:p>
                  </a:txBody>
                  <a:tcPr marL="3646" marR="3646" marT="3646" marB="0" anchor="b"/>
                </a:tc>
              </a:tr>
              <a:tr h="371841">
                <a:tc>
                  <a:txBody>
                    <a:bodyPr/>
                    <a:lstStyle/>
                    <a:p>
                      <a:pPr algn="l" fontAlgn="b"/>
                      <a:r>
                        <a:rPr lang="fr-CH" sz="2000" u="none" strike="noStrike">
                          <a:effectLst/>
                        </a:rPr>
                        <a:t>14</a:t>
                      </a:r>
                      <a:endParaRPr lang="fr-CH" sz="2000" b="0" i="0" u="none" strike="noStrike">
                        <a:effectLst/>
                        <a:latin typeface="Arial" panose="020B0604020202020204" pitchFamily="34" charset="0"/>
                      </a:endParaRPr>
                    </a:p>
                  </a:txBody>
                  <a:tcPr marL="3646" marR="3646" marT="3646" marB="0"/>
                </a:tc>
                <a:tc>
                  <a:txBody>
                    <a:bodyPr/>
                    <a:lstStyle/>
                    <a:p>
                      <a:pPr algn="l" fontAlgn="b"/>
                      <a:r>
                        <a:rPr lang="fr-CH" sz="2000" u="none" strike="noStrike">
                          <a:effectLst/>
                        </a:rPr>
                        <a:t>Mais medical sciences n'est pas necessaire parce que c'est compris dans les autres.</a:t>
                      </a:r>
                      <a:br>
                        <a:rPr lang="fr-CH" sz="2000" u="none" strike="noStrike">
                          <a:effectLst/>
                        </a:rPr>
                      </a:br>
                      <a:r>
                        <a:rPr lang="fr-CH" sz="2000" u="none" strike="noStrike">
                          <a:effectLst/>
                        </a:rPr>
                        <a:t>Data sciences pas necessaire, car date sont partout, donc, partour inclu. C'est seulement à la mode et pas necessaire. Si on veut le absolutement le classer c'est compris en Computer Science</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Voir au-dessus</a:t>
                      </a:r>
                      <a:endParaRPr lang="fr-CH" sz="2000" b="0" i="0" u="none" strike="noStrike">
                        <a:effectLst/>
                        <a:latin typeface="Arial" panose="020B0604020202020204" pitchFamily="34" charset="0"/>
                      </a:endParaRPr>
                    </a:p>
                  </a:txBody>
                  <a:tcPr marL="3646" marR="3646" marT="3646" marB="0" anchor="b"/>
                </a:tc>
              </a:tr>
              <a:tr h="309868">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Après avoir répondu à la question précédente, j'ai remarqué que je n'ai pas "utilisé" Data Sciences. Si un terme n'est déterminant que pour des spécialistes, cela implique, de mon point de vue, qu'il n'est pas très bien choisi pour parler à l'hétérogénéité industrielle.</a:t>
                      </a:r>
                      <a:endParaRPr lang="fr-CH" sz="2000" b="0" i="0" u="none" strike="noStrike">
                        <a:effectLst/>
                        <a:latin typeface="Arial" panose="020B0604020202020204" pitchFamily="34" charset="0"/>
                      </a:endParaRPr>
                    </a:p>
                  </a:txBody>
                  <a:tcPr marL="3646" marR="3646" marT="3646" marB="0" anchor="b"/>
                </a:tc>
              </a:tr>
              <a:tr h="123947">
                <a:tc>
                  <a:txBody>
                    <a:bodyPr/>
                    <a:lstStyle/>
                    <a:p>
                      <a:pPr algn="l" fontAlgn="b"/>
                      <a:r>
                        <a:rPr lang="fr-CH" sz="2000" u="none" strike="noStrike">
                          <a:effectLst/>
                        </a:rPr>
                        <a:t>17</a:t>
                      </a:r>
                      <a:endParaRPr lang="fr-CH" sz="2000" b="0" i="0" u="none" strike="noStrike">
                        <a:effectLst/>
                        <a:latin typeface="Arial" panose="020B0604020202020204" pitchFamily="34" charset="0"/>
                      </a:endParaRPr>
                    </a:p>
                  </a:txBody>
                  <a:tcPr marL="3646" marR="3646" marT="3646" marB="0"/>
                </a:tc>
                <a:tc>
                  <a:txBody>
                    <a:bodyPr/>
                    <a:lstStyle/>
                    <a:p>
                      <a:pPr algn="l" fontAlgn="b"/>
                      <a:r>
                        <a:rPr lang="fr-CH" sz="2000" u="none" strike="noStrike">
                          <a:effectLst/>
                        </a:rPr>
                        <a:t>Comme expliqué, on mélange les disciplines et les domaines d'application</a:t>
                      </a:r>
                      <a:endParaRPr lang="fr-CH" sz="2000" b="0" i="0" u="none" strike="noStrike">
                        <a:effectLst/>
                        <a:latin typeface="Arial" panose="020B0604020202020204" pitchFamily="34" charset="0"/>
                      </a:endParaRPr>
                    </a:p>
                  </a:txBody>
                  <a:tcPr marL="3646" marR="3646" marT="3646" marB="0" anchor="b"/>
                </a:tc>
              </a:tr>
              <a:tr h="309868">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Computer Sciences &amp; Data Sciences ---&gt; Digital technologies</a:t>
                      </a:r>
                      <a:br>
                        <a:rPr lang="fr-CH" sz="2000" u="none" strike="noStrike">
                          <a:effectLst/>
                        </a:rPr>
                      </a:br>
                      <a:r>
                        <a:rPr lang="fr-CH" sz="2000" u="none" strike="noStrike">
                          <a:effectLst/>
                        </a:rPr>
                        <a:t>Energy - à faire disparaitre</a:t>
                      </a:r>
                      <a:br>
                        <a:rPr lang="fr-CH" sz="2000" u="none" strike="noStrike">
                          <a:effectLst/>
                        </a:rPr>
                      </a:br>
                      <a:r>
                        <a:rPr lang="fr-CH" sz="2000" u="none" strike="noStrike">
                          <a:effectLst/>
                        </a:rPr>
                        <a:t>Environment - gestion de la nature ? agronomie ?  Le terme environment n'est pas porteur de sens</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L'approche transversale est réduite. Dommage!</a:t>
                      </a:r>
                      <a:endParaRPr lang="fr-CH" sz="2000" b="0" i="0" u="none" strike="noStrike">
                        <a:effectLst/>
                        <a:latin typeface="Arial" panose="020B0604020202020204" pitchFamily="34" charset="0"/>
                      </a:endParaRPr>
                    </a:p>
                  </a:txBody>
                  <a:tcPr marL="3646" marR="3646" marT="3646" marB="0" anchor="b"/>
                </a:tc>
              </a:tr>
              <a:tr h="495788">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Ne convient pas pour les raisons suivantes :</a:t>
                      </a:r>
                      <a:br>
                        <a:rPr lang="fr-CH" sz="2000" u="none" strike="noStrike">
                          <a:effectLst/>
                        </a:rPr>
                      </a:br>
                      <a:r>
                        <a:rPr lang="fr-CH" sz="2000" u="none" strike="noStrike">
                          <a:effectLst/>
                        </a:rPr>
                        <a:t/>
                      </a:r>
                      <a:br>
                        <a:rPr lang="fr-CH" sz="2000" u="none" strike="noStrike">
                          <a:effectLst/>
                        </a:rPr>
                      </a:br>
                      <a:r>
                        <a:rPr lang="fr-CH" sz="2000" u="none" strike="noStrike">
                          <a:effectLst/>
                        </a:rPr>
                        <a:t>Les nouvelles dénominations introduiraient un deséquilibre des différentes orientations.  "Computer Science" serait trop large et avec beaucoup plus d'étudiants que "Data Science". De même, "Electrical Engineering" et "Medical Technologies" ne seraient pas équilibrés. On aurait donc certaines orientations avec 30 étudiants et d'autres avec 5.</a:t>
                      </a:r>
                      <a:endParaRPr lang="fr-CH" sz="2000" b="0" i="0" u="none" strike="noStrike">
                        <a:effectLst/>
                        <a:latin typeface="Arial" panose="020B0604020202020204" pitchFamily="34" charset="0"/>
                      </a:endParaRPr>
                    </a:p>
                  </a:txBody>
                  <a:tcPr marL="3646" marR="3646" marT="3646" marB="0" anchor="b"/>
                </a:tc>
              </a:tr>
              <a:tr h="185921">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les 2/3 des noms sont bien choisis, mais il y a des incohérence sur la nomenclature considérant la réalité des processus d'embauche dans les entreprises.</a:t>
                      </a:r>
                      <a:endParaRPr lang="fr-CH" sz="2000" b="0" i="0" u="none" strike="noStrike">
                        <a:effectLst/>
                        <a:latin typeface="Arial" panose="020B0604020202020204" pitchFamily="34" charset="0"/>
                      </a:endParaRPr>
                    </a:p>
                  </a:txBody>
                  <a:tcPr marL="3646" marR="3646" marT="3646" marB="0" anchor="b"/>
                </a:tc>
              </a:tr>
              <a:tr h="557762">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Une analyse environnementale serait FONDAMENTALE pour définir les profils et les compétences à y enseigner. </a:t>
                      </a:r>
                      <a:br>
                        <a:rPr lang="fr-CH" sz="2000" u="none" strike="noStrike">
                          <a:effectLst/>
                        </a:rPr>
                      </a:br>
                      <a:r>
                        <a:rPr lang="fr-CH" sz="2000" u="none" strike="noStrike">
                          <a:effectLst/>
                        </a:rPr>
                        <a:t>Je ne suis pas suffisamment informé sur "data science" mais un profil comme TE comme il est conçu n'a aucune raison d'être. Cet exercice n'a été visiblement pas fait pour ce cas. Il n'est pas clair (ou ça n'a jamais été communiqué) quel est l'employeur type ou quelles sont les compétences finales à dispenser et comment y arriver (cohérence verticale par ex.)</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23</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Mieux pour TIN, plus clair</a:t>
                      </a:r>
                      <a:endParaRPr lang="fr-CH" sz="2000" b="0" i="0" u="none" strike="noStrike">
                        <a:effectLst/>
                        <a:latin typeface="Arial" panose="020B0604020202020204" pitchFamily="34" charset="0"/>
                      </a:endParaRPr>
                    </a:p>
                  </a:txBody>
                  <a:tcPr marL="3646" marR="3646" marT="3646" marB="0" anchor="b"/>
                </a:tc>
              </a:tr>
              <a:tr h="309868">
                <a:tc>
                  <a:txBody>
                    <a:bodyPr/>
                    <a:lstStyle/>
                    <a:p>
                      <a:pPr algn="l" fontAlgn="b"/>
                      <a:r>
                        <a:rPr lang="fr-CH" sz="2000" u="none" strike="noStrike" dirty="0">
                          <a:effectLst/>
                        </a:rPr>
                        <a:t>24</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a:effectLst/>
                        </a:rPr>
                        <a:t>Computer science n'est pas le bon terme. Nous ne faisons pas de computer science dans sa définition classique (théorie de complexité, automates, grammaires, compilation, ....) mais plutôt du software engineering ou computer engineering.</a:t>
                      </a:r>
                      <a:endParaRPr lang="fr-CH" sz="2000" b="0" i="0" u="none" strike="noStrike">
                        <a:effectLst/>
                        <a:latin typeface="Arial" panose="020B0604020202020204" pitchFamily="34" charset="0"/>
                      </a:endParaRPr>
                    </a:p>
                  </a:txBody>
                  <a:tcPr marL="3646" marR="3646" marT="3646" marB="0" anchor="b"/>
                </a:tc>
              </a:tr>
              <a:tr h="61974">
                <a:tc>
                  <a:txBody>
                    <a:bodyPr/>
                    <a:lstStyle/>
                    <a:p>
                      <a:pPr algn="l" fontAlgn="b"/>
                      <a:r>
                        <a:rPr lang="fr-CH" sz="2000" u="none" strike="noStrike" dirty="0">
                          <a:effectLst/>
                        </a:rPr>
                        <a:t>25</a:t>
                      </a:r>
                      <a:endParaRPr lang="fr-CH" sz="2000" b="0" i="0" u="none" strike="noStrike" dirty="0">
                        <a:effectLst/>
                        <a:latin typeface="Arial" panose="020B0604020202020204" pitchFamily="34" charset="0"/>
                      </a:endParaRPr>
                    </a:p>
                  </a:txBody>
                  <a:tcPr marL="3646" marR="3646" marT="3646" marB="0"/>
                </a:tc>
                <a:tc>
                  <a:txBody>
                    <a:bodyPr/>
                    <a:lstStyle/>
                    <a:p>
                      <a:pPr algn="l" fontAlgn="b"/>
                      <a:r>
                        <a:rPr lang="fr-CH" sz="2000" u="none" strike="noStrike" dirty="0">
                          <a:effectLst/>
                        </a:rPr>
                        <a:t>cela suit les courant actuels</a:t>
                      </a:r>
                      <a:endParaRPr lang="fr-CH" sz="2000" b="0" i="0" u="none" strike="noStrike" dirty="0">
                        <a:effectLst/>
                        <a:latin typeface="Arial" panose="020B0604020202020204" pitchFamily="34" charset="0"/>
                      </a:endParaRPr>
                    </a:p>
                  </a:txBody>
                  <a:tcPr marL="3646" marR="3646" marT="3646" marB="0" anchor="b"/>
                </a:tc>
              </a:tr>
            </a:tbl>
          </a:graphicData>
        </a:graphic>
      </p:graphicFrame>
      <p:sp>
        <p:nvSpPr>
          <p:cNvPr id="6" name="ZoneTexte 5"/>
          <p:cNvSpPr txBox="1"/>
          <p:nvPr/>
        </p:nvSpPr>
        <p:spPr>
          <a:xfrm>
            <a:off x="6438999" y="1238467"/>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les noms proposés</a:t>
            </a:r>
            <a:endParaRPr lang="fr-CH" sz="2400" dirty="0"/>
          </a:p>
        </p:txBody>
      </p:sp>
    </p:spTree>
    <p:extLst>
      <p:ext uri="{BB962C8B-B14F-4D97-AF65-F5344CB8AC3E}">
        <p14:creationId xmlns:p14="http://schemas.microsoft.com/office/powerpoint/2010/main" val="2806967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(Q.14)…</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1513550110"/>
              </p:ext>
            </p:extLst>
          </p:nvPr>
        </p:nvGraphicFramePr>
        <p:xfrm>
          <a:off x="33128" y="1767632"/>
          <a:ext cx="10006271" cy="6912768"/>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379466" y="7910539"/>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p>
        </p:txBody>
      </p:sp>
      <p:sp>
        <p:nvSpPr>
          <p:cNvPr id="6" name="ZoneTexte 10"/>
          <p:cNvSpPr txBox="1"/>
          <p:nvPr/>
        </p:nvSpPr>
        <p:spPr>
          <a:xfrm>
            <a:off x="2262535" y="5944096"/>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46.5%</a:t>
            </a:r>
            <a:endParaRPr lang="en-US" sz="2000" dirty="0">
              <a:solidFill>
                <a:schemeClr val="bg1"/>
              </a:solidFill>
            </a:endParaRPr>
          </a:p>
        </p:txBody>
      </p:sp>
      <p:sp>
        <p:nvSpPr>
          <p:cNvPr id="7" name="ZoneTexte 10"/>
          <p:cNvSpPr txBox="1"/>
          <p:nvPr/>
        </p:nvSpPr>
        <p:spPr>
          <a:xfrm>
            <a:off x="5217704" y="6154023"/>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26.7%</a:t>
            </a:r>
            <a:endParaRPr lang="en-US" sz="2000" dirty="0">
              <a:solidFill>
                <a:schemeClr val="bg1"/>
              </a:solidFill>
            </a:endParaRPr>
          </a:p>
        </p:txBody>
      </p:sp>
      <p:sp>
        <p:nvSpPr>
          <p:cNvPr id="8" name="ZoneTexte 10"/>
          <p:cNvSpPr txBox="1"/>
          <p:nvPr/>
        </p:nvSpPr>
        <p:spPr>
          <a:xfrm>
            <a:off x="4422775" y="3991461"/>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18.6%</a:t>
            </a:r>
            <a:endParaRPr lang="en-US" sz="2000" dirty="0">
              <a:solidFill>
                <a:schemeClr val="bg1"/>
              </a:solidFill>
            </a:endParaRPr>
          </a:p>
        </p:txBody>
      </p:sp>
      <p:sp>
        <p:nvSpPr>
          <p:cNvPr id="9" name="ZoneTexte 10"/>
          <p:cNvSpPr txBox="1"/>
          <p:nvPr/>
        </p:nvSpPr>
        <p:spPr>
          <a:xfrm>
            <a:off x="3054623" y="3327634"/>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7</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8.1%</a:t>
            </a:r>
            <a:endParaRPr lang="en-US" sz="2000" dirty="0">
              <a:solidFill>
                <a:schemeClr val="bg1"/>
              </a:solidFill>
            </a:endParaRPr>
          </a:p>
        </p:txBody>
      </p:sp>
    </p:spTree>
    <p:extLst>
      <p:ext uri="{BB962C8B-B14F-4D97-AF65-F5344CB8AC3E}">
        <p14:creationId xmlns:p14="http://schemas.microsoft.com/office/powerpoint/2010/main" val="24490154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MSE </a:t>
            </a:r>
            <a:r>
              <a:rPr lang="fr-CH" sz="2800" dirty="0" smtClean="0"/>
              <a:t>(Q.14)…</a:t>
            </a:r>
            <a:endParaRPr lang="fr-CH" sz="2800" dirty="0"/>
          </a:p>
        </p:txBody>
      </p:sp>
      <p:graphicFrame>
        <p:nvGraphicFramePr>
          <p:cNvPr id="4" name="Tableau 3"/>
          <p:cNvGraphicFramePr>
            <a:graphicFrameLocks noGrp="1"/>
          </p:cNvGraphicFramePr>
          <p:nvPr>
            <p:extLst>
              <p:ext uri="{D42A27DB-BD31-4B8C-83A1-F6EECF244321}">
                <p14:modId xmlns:p14="http://schemas.microsoft.com/office/powerpoint/2010/main" val="785090232"/>
              </p:ext>
            </p:extLst>
          </p:nvPr>
        </p:nvGraphicFramePr>
        <p:xfrm>
          <a:off x="246311" y="1228003"/>
          <a:ext cx="17816264" cy="8748540"/>
        </p:xfrm>
        <a:graphic>
          <a:graphicData uri="http://schemas.openxmlformats.org/drawingml/2006/table">
            <a:tbl>
              <a:tblPr>
                <a:tableStyleId>{D113A9D2-9D6B-4929-AA2D-F23B5EE8CBE7}</a:tableStyleId>
              </a:tblPr>
              <a:tblGrid>
                <a:gridCol w="751587"/>
                <a:gridCol w="1782877"/>
                <a:gridCol w="15281800"/>
              </a:tblGrid>
              <a:tr h="1269942">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en-US" sz="2000" u="none" strike="noStrike" dirty="0">
                          <a:effectLst/>
                        </a:rPr>
                        <a:t>Nos </a:t>
                      </a:r>
                      <a:r>
                        <a:rPr lang="en-US" sz="2000" u="none" strike="noStrike" dirty="0" err="1">
                          <a:effectLst/>
                        </a:rPr>
                        <a:t>étudiants</a:t>
                      </a:r>
                      <a:r>
                        <a:rPr lang="en-US" sz="2000" u="none" strike="noStrike" dirty="0">
                          <a:effectLst/>
                        </a:rPr>
                        <a:t> </a:t>
                      </a:r>
                      <a:r>
                        <a:rPr lang="en-US" sz="2000" u="none" strike="noStrike" dirty="0" err="1">
                          <a:effectLst/>
                        </a:rPr>
                        <a:t>doivent</a:t>
                      </a:r>
                      <a:r>
                        <a:rPr lang="en-US" sz="2000" u="none" strike="noStrike" dirty="0">
                          <a:effectLst/>
                        </a:rPr>
                        <a:t> </a:t>
                      </a:r>
                      <a:r>
                        <a:rPr lang="en-US" sz="2000" u="none" strike="noStrike" dirty="0" err="1">
                          <a:effectLst/>
                        </a:rPr>
                        <a:t>absolument</a:t>
                      </a:r>
                      <a:r>
                        <a:rPr lang="en-US" sz="2000" u="none" strike="noStrike" dirty="0">
                          <a:effectLst/>
                        </a:rPr>
                        <a:t> </a:t>
                      </a:r>
                      <a:r>
                        <a:rPr lang="en-US" sz="2000" u="none" strike="noStrike" dirty="0" err="1">
                          <a:effectLst/>
                        </a:rPr>
                        <a:t>être</a:t>
                      </a:r>
                      <a:r>
                        <a:rPr lang="en-US" sz="2000" u="none" strike="noStrike" dirty="0">
                          <a:effectLst/>
                        </a:rPr>
                        <a:t> mobiles. </a:t>
                      </a:r>
                      <a:r>
                        <a:rPr lang="en-US" sz="2000" u="none" strike="noStrike" dirty="0" err="1">
                          <a:effectLst/>
                        </a:rPr>
                        <a:t>Voir</a:t>
                      </a:r>
                      <a:r>
                        <a:rPr lang="en-US" sz="2000" u="none" strike="noStrike" dirty="0">
                          <a:effectLst/>
                        </a:rPr>
                        <a:t>:</a:t>
                      </a:r>
                      <a:br>
                        <a:rPr lang="en-US" sz="2000" u="none" strike="noStrike" dirty="0">
                          <a:effectLst/>
                        </a:rPr>
                      </a:br>
                      <a:r>
                        <a:rPr lang="en-US" sz="2000" u="none" strike="noStrike" dirty="0">
                          <a:effectLst/>
                        </a:rPr>
                        <a:t>https://</a:t>
                      </a:r>
                      <a:r>
                        <a:rPr lang="en-US" sz="2000" u="none" strike="noStrike" dirty="0" smtClean="0">
                          <a:effectLst/>
                        </a:rPr>
                        <a:t>news.cgtn.com/news/3d3d674d3567544e30457a6333566d54/share_p.html </a:t>
                      </a:r>
                      <a:r>
                        <a:rPr lang="en-US" sz="2000" u="none" strike="noStrike" dirty="0">
                          <a:effectLst/>
                        </a:rPr>
                        <a:t/>
                      </a:r>
                      <a:br>
                        <a:rPr lang="en-US" sz="2000" u="none" strike="noStrike" dirty="0">
                          <a:effectLst/>
                        </a:rPr>
                      </a:br>
                      <a:r>
                        <a:rPr lang="en-US" sz="2000" u="none" strike="noStrike" dirty="0">
                          <a:effectLst/>
                        </a:rPr>
                        <a:t>&amp;</a:t>
                      </a:r>
                      <a:r>
                        <a:rPr lang="en-US" sz="2000" u="none" strike="noStrike" dirty="0" err="1">
                          <a:effectLst/>
                        </a:rPr>
                        <a:t>amp;amp;quot;RCEP</a:t>
                      </a:r>
                      <a:r>
                        <a:rPr lang="en-US" sz="2000" u="none" strike="noStrike" dirty="0">
                          <a:effectLst/>
                        </a:rPr>
                        <a:t> consists of 16 countries, accounting for more than three billion people or almost half of the world's population. It covers a combined total GDP of 21.3 trillion US dollars, or 40 percent of world trade.&amp;</a:t>
                      </a:r>
                      <a:r>
                        <a:rPr lang="en-US" sz="2000" u="none" strike="noStrike" dirty="0" err="1">
                          <a:effectLst/>
                        </a:rPr>
                        <a:t>amp;amp;quot</a:t>
                      </a:r>
                      <a:r>
                        <a:rPr lang="en-US" sz="2000" u="none" strike="noStrike" dirty="0">
                          <a:effectLst/>
                        </a:rPr>
                        <a:t>;</a:t>
                      </a:r>
                      <a:endParaRPr lang="en-US" sz="2000" b="0" i="0" u="none" strike="noStrike" dirty="0">
                        <a:effectLst/>
                        <a:latin typeface="Arial" panose="020B0604020202020204" pitchFamily="34" charset="0"/>
                      </a:endParaRPr>
                    </a:p>
                  </a:txBody>
                  <a:tcPr marL="5148" marR="5148" marT="5148" marB="0" anchor="b"/>
                </a:tc>
              </a:tr>
              <a:tr h="321490">
                <a:tc>
                  <a:txBody>
                    <a:bodyPr/>
                    <a:lstStyle/>
                    <a:p>
                      <a:pPr algn="l" fontAlgn="b"/>
                      <a:r>
                        <a:rPr lang="fr-CH" sz="2000" u="none" strike="noStrike">
                          <a:effectLst/>
                        </a:rPr>
                        <a:t>2</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Ce serait une chance pour nos étudiants!</a:t>
                      </a:r>
                      <a:endParaRPr lang="fr-CH" sz="2000" b="0" i="0" u="none" strike="noStrike">
                        <a:effectLst/>
                        <a:latin typeface="Arial" panose="020B0604020202020204" pitchFamily="34" charset="0"/>
                      </a:endParaRPr>
                    </a:p>
                  </a:txBody>
                  <a:tcPr marL="5148" marR="5148" marT="5148" marB="0" anchor="b"/>
                </a:tc>
              </a:tr>
              <a:tr h="453872">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Pour pouvoir accueillir des étudiants étrangères et pour l'echange avec des universités partenaire de mon domaine c'est indispensable!</a:t>
                      </a:r>
                      <a:endParaRPr lang="fr-CH" sz="2000" b="0" i="0" u="none" strike="noStrike">
                        <a:effectLst/>
                        <a:latin typeface="Arial" panose="020B0604020202020204" pitchFamily="34" charset="0"/>
                      </a:endParaRPr>
                    </a:p>
                  </a:txBody>
                  <a:tcPr marL="5148" marR="5148" marT="5148" marB="0" anchor="b"/>
                </a:tc>
              </a:tr>
              <a:tr h="637641">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C'est très important pour les étudiant-e-s et de plus on pourrait tenter d'attirer d'avantage d'étudiants étrangers (si tous les cours étaient en anglais).</a:t>
                      </a:r>
                      <a:endParaRPr lang="fr-CH" sz="2000" b="0" i="0" u="none" strike="noStrike" dirty="0">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Pour ma part, cela doit être un choix des professeurs. La qualité d'un cours n'a pas de relation avec la langue.</a:t>
                      </a:r>
                      <a:endParaRPr lang="fr-CH" sz="2000" b="0" i="0" u="none" strike="noStrike">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C'est le mot "principalement" qui me semble peu pertinent.</a:t>
                      </a:r>
                      <a:endParaRPr lang="fr-CH" sz="2000" b="0" i="0" u="none" strike="noStrike">
                        <a:effectLst/>
                        <a:latin typeface="Arial" panose="020B0604020202020204" pitchFamily="34" charset="0"/>
                      </a:endParaRPr>
                    </a:p>
                  </a:txBody>
                  <a:tcPr marL="5148" marR="5148" marT="5148" marB="0" anchor="b"/>
                </a:tc>
              </a:tr>
              <a:tr h="637641">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Pourquoi pas, ca pourrait augmenter le nombre d'étudiant-e-s étranger-e-s. Toutefois par l'expérience il faudrait bien introduire les termes dans la langue locale également, si on ne veut pas mettre une barrière de compréhension majeure.</a:t>
                      </a:r>
                      <a:endParaRPr lang="fr-CH" sz="2000" b="0" i="0" u="none" strike="noStrike">
                        <a:effectLst/>
                        <a:latin typeface="Arial" panose="020B0604020202020204" pitchFamily="34" charset="0"/>
                      </a:endParaRPr>
                    </a:p>
                  </a:txBody>
                  <a:tcPr marL="5148" marR="5148" marT="5148" marB="0" anchor="b"/>
                </a:tc>
              </a:tr>
              <a:tr h="953791">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Il serait utile de consulter les étudiants, pour estimer combien d'entre eux pourraient suivre (ou non) des cours en anglais.  Plus difficile, il faudrait estimer aussi combien d'étudiants non-francophones seraient attirés (en plus) par cette option.  De mon point de vue d'enseignant, je peux sans problème enseigner en anglais.</a:t>
                      </a:r>
                      <a:endParaRPr lang="fr-CH" sz="2000" b="0" i="0" u="none" strike="noStrike">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 malheureusement, l'expérience montre que les étudiants n'en veulent pas...</a:t>
                      </a:r>
                      <a:endParaRPr lang="fr-CH" sz="2000" b="0" i="0" u="none" strike="noStrike">
                        <a:effectLst/>
                        <a:latin typeface="Arial" panose="020B0604020202020204" pitchFamily="34" charset="0"/>
                      </a:endParaRPr>
                    </a:p>
                  </a:txBody>
                  <a:tcPr marL="5148" marR="5148" marT="5148" marB="0" anchor="b"/>
                </a:tc>
              </a:tr>
              <a:tr h="637641">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Pertinent si c'est de l'écrit qu'il s'agit. Mais pour l'oral il faut laisser le choix de la langue la plus efficace pour l'apprentissage. Pour la langue de la thèse (rapport ), anglais serait judicieux</a:t>
                      </a:r>
                      <a:endParaRPr lang="fr-CH" sz="2000" b="0" i="0" u="none" strike="noStrike">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Intention louable, mais perte d'efficacité: profs francophones, élèves aussi...</a:t>
                      </a:r>
                      <a:endParaRPr lang="fr-CH" sz="2000" b="0" i="0" u="none" strike="noStrike">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d'avis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Partiellent deja utilisé : classes inverses - discusssion des publications scientifiques.</a:t>
                      </a:r>
                      <a:endParaRPr lang="fr-CH" sz="2000" b="0" i="0" u="none" strike="noStrike">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d'avis</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Pourquoi ?</a:t>
                      </a:r>
                      <a:endParaRPr lang="fr-CH" sz="2000" b="0" i="0" u="none" strike="noStrike">
                        <a:effectLst/>
                        <a:latin typeface="Arial" panose="020B0604020202020204" pitchFamily="34" charset="0"/>
                      </a:endParaRPr>
                    </a:p>
                  </a:txBody>
                  <a:tcPr marL="5148" marR="5148" marT="5148" marB="0" anchor="b"/>
                </a:tc>
              </a:tr>
              <a:tr h="1586092">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Cette idée fait très mode, très pratiquée à l'EPFL mais c'est une fausse bonne idée...</a:t>
                      </a:r>
                      <a:br>
                        <a:rPr lang="fr-CH" sz="2000" u="none" strike="noStrike" dirty="0">
                          <a:effectLst/>
                        </a:rPr>
                      </a:br>
                      <a:r>
                        <a:rPr lang="fr-CH" sz="2000" u="none" strike="noStrike" dirty="0">
                          <a:effectLst/>
                        </a:rPr>
                        <a:t>- Il n'y a rien de pire que de suivre un cours, qu'on a déjà du mal à suivre dans sa langue maternelle, dans une autre langue</a:t>
                      </a:r>
                      <a:br>
                        <a:rPr lang="fr-CH" sz="2000" u="none" strike="noStrike" dirty="0">
                          <a:effectLst/>
                        </a:rPr>
                      </a:br>
                      <a:r>
                        <a:rPr lang="fr-CH" sz="2000" u="none" strike="noStrike" dirty="0">
                          <a:effectLst/>
                        </a:rPr>
                        <a:t>Il n'y a rien de pire qu'un enseignant qui ne maîtrise pas l'anglais et qui donne un cours en anglais pensant que son niveau est suffisant</a:t>
                      </a:r>
                      <a:br>
                        <a:rPr lang="fr-CH" sz="2000" u="none" strike="noStrike" dirty="0">
                          <a:effectLst/>
                        </a:rPr>
                      </a:br>
                      <a:r>
                        <a:rPr lang="fr-CH" sz="2000" u="none" strike="noStrike" dirty="0">
                          <a:effectLst/>
                        </a:rPr>
                        <a:t>- Suivre un cours en anglais donné par un enseignant qui parle couramment anglais peut être très bien à condition d'avoir soi même un bon niveau dans cette langue.</a:t>
                      </a:r>
                      <a:endParaRPr lang="fr-CH" sz="2000" b="0" i="0" u="none" strike="noStrike" dirty="0">
                        <a:effectLst/>
                        <a:latin typeface="Arial" panose="020B0604020202020204" pitchFamily="34" charset="0"/>
                      </a:endParaRPr>
                    </a:p>
                  </a:txBody>
                  <a:tcPr marL="5148" marR="5148" marT="5148" marB="0" anchor="b"/>
                </a:tc>
              </a:tr>
              <a:tr h="321490">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L'anglais s'apprend dans un pays anglophone, pas dans une classe en Suisse.</a:t>
                      </a:r>
                      <a:endParaRPr lang="fr-CH" sz="2000" b="0" i="0" u="none" strike="noStrike" dirty="0">
                        <a:effectLst/>
                        <a:latin typeface="Arial" panose="020B0604020202020204" pitchFamily="34" charset="0"/>
                      </a:endParaRPr>
                    </a:p>
                  </a:txBody>
                  <a:tcPr marL="5148" marR="5148" marT="5148" marB="0" anchor="b"/>
                </a:tc>
              </a:tr>
            </a:tbl>
          </a:graphicData>
        </a:graphic>
      </p:graphicFrame>
      <p:graphicFrame>
        <p:nvGraphicFramePr>
          <p:cNvPr id="5" name="Graphique 4"/>
          <p:cNvGraphicFramePr>
            <a:graphicFrameLocks/>
          </p:cNvGraphicFramePr>
          <p:nvPr>
            <p:extLst>
              <p:ext uri="{D42A27DB-BD31-4B8C-83A1-F6EECF244321}">
                <p14:modId xmlns:p14="http://schemas.microsoft.com/office/powerpoint/2010/main" val="4269470517"/>
              </p:ext>
            </p:extLst>
          </p:nvPr>
        </p:nvGraphicFramePr>
        <p:xfrm>
          <a:off x="5374023" y="2559720"/>
          <a:ext cx="7560840" cy="4619232"/>
        </p:xfrm>
        <a:graphic>
          <a:graphicData uri="http://schemas.openxmlformats.org/drawingml/2006/chart">
            <c:chart xmlns:c="http://schemas.openxmlformats.org/drawingml/2006/chart" xmlns:r="http://schemas.openxmlformats.org/officeDocument/2006/relationships" r:id="rId2"/>
          </a:graphicData>
        </a:graphic>
      </p:graphicFrame>
      <p:sp>
        <p:nvSpPr>
          <p:cNvPr id="6" name="ZoneTexte 5"/>
          <p:cNvSpPr txBox="1"/>
          <p:nvPr/>
        </p:nvSpPr>
        <p:spPr>
          <a:xfrm>
            <a:off x="6294983" y="65801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les cours</a:t>
            </a:r>
            <a:endParaRPr lang="fr-CH" sz="2400" dirty="0"/>
          </a:p>
        </p:txBody>
      </p:sp>
    </p:spTree>
    <p:extLst>
      <p:ext uri="{BB962C8B-B14F-4D97-AF65-F5344CB8AC3E}">
        <p14:creationId xmlns:p14="http://schemas.microsoft.com/office/powerpoint/2010/main" val="2649169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376EAF8-40E6-4803-8B54-78DE987DDDB6}"/>
              </a:ext>
            </a:extLst>
          </p:cNvPr>
          <p:cNvSpPr>
            <a:spLocks noGrp="1"/>
          </p:cNvSpPr>
          <p:nvPr>
            <p:ph type="title"/>
          </p:nvPr>
        </p:nvSpPr>
        <p:spPr/>
        <p:txBody>
          <a:bodyPr/>
          <a:lstStyle/>
          <a:p>
            <a:r>
              <a:rPr lang="fr-CH" dirty="0" smtClean="0"/>
              <a:t>Sondage </a:t>
            </a:r>
            <a:endParaRPr lang="fr-CH" dirty="0"/>
          </a:p>
        </p:txBody>
      </p:sp>
      <p:sp>
        <p:nvSpPr>
          <p:cNvPr id="5" name="Text Placeholder 4">
            <a:extLst>
              <a:ext uri="{FF2B5EF4-FFF2-40B4-BE49-F238E27FC236}">
                <a16:creationId xmlns:a16="http://schemas.microsoft.com/office/drawing/2014/main" xmlns="" id="{1989048C-A4BD-4AEC-90A2-ADBA252E99A6}"/>
              </a:ext>
            </a:extLst>
          </p:cNvPr>
          <p:cNvSpPr>
            <a:spLocks noGrp="1"/>
          </p:cNvSpPr>
          <p:nvPr>
            <p:ph type="body" sz="quarter" idx="13"/>
          </p:nvPr>
        </p:nvSpPr>
        <p:spPr>
          <a:xfrm>
            <a:off x="390327" y="1479600"/>
            <a:ext cx="8640960" cy="8424936"/>
          </a:xfrm>
        </p:spPr>
        <p:txBody>
          <a:bodyPr/>
          <a:lstStyle/>
          <a:p>
            <a:r>
              <a:rPr lang="fr-CH" dirty="0" smtClean="0"/>
              <a:t>Durée</a:t>
            </a:r>
          </a:p>
          <a:p>
            <a:pPr lvl="1"/>
            <a:r>
              <a:rPr lang="fr-CH" dirty="0" smtClean="0"/>
              <a:t>Du 30.11.2018 au 10.12.2018</a:t>
            </a:r>
            <a:endParaRPr lang="fr-CH" dirty="0"/>
          </a:p>
          <a:p>
            <a:pPr marL="457200" lvl="1" indent="0">
              <a:buNone/>
            </a:pPr>
            <a:r>
              <a:rPr lang="fr-CH" sz="3200" dirty="0" smtClean="0"/>
              <a:t>Dernière inscription retenue 12.12.2018</a:t>
            </a:r>
            <a:endParaRPr lang="fr-CH" sz="3200" dirty="0"/>
          </a:p>
          <a:p>
            <a:r>
              <a:rPr lang="fr-CH" dirty="0" smtClean="0"/>
              <a:t>Rappel </a:t>
            </a:r>
          </a:p>
          <a:p>
            <a:pPr lvl="1"/>
            <a:r>
              <a:rPr lang="fr-CH" dirty="0" smtClean="0"/>
              <a:t>Pas de rappel (sauf 88)</a:t>
            </a:r>
            <a:endParaRPr lang="fr-CH" dirty="0"/>
          </a:p>
          <a:p>
            <a:r>
              <a:rPr lang="fr-CH" dirty="0" err="1" smtClean="0"/>
              <a:t>Echantillonage</a:t>
            </a:r>
            <a:r>
              <a:rPr lang="fr-CH" dirty="0" smtClean="0"/>
              <a:t> </a:t>
            </a:r>
          </a:p>
          <a:p>
            <a:pPr lvl="1"/>
            <a:r>
              <a:rPr lang="fr-CH" dirty="0" smtClean="0"/>
              <a:t>E= 262</a:t>
            </a:r>
          </a:p>
          <a:p>
            <a:pPr lvl="1"/>
            <a:endParaRPr lang="fr-CH" dirty="0" smtClean="0"/>
          </a:p>
        </p:txBody>
      </p:sp>
      <p:sp>
        <p:nvSpPr>
          <p:cNvPr id="3" name="ZoneTexte 2"/>
          <p:cNvSpPr txBox="1"/>
          <p:nvPr/>
        </p:nvSpPr>
        <p:spPr>
          <a:xfrm>
            <a:off x="9679359" y="1479600"/>
            <a:ext cx="7546775" cy="5668218"/>
          </a:xfrm>
          <a:prstGeom prst="rect">
            <a:avLst/>
          </a:prstGeom>
          <a:noFill/>
        </p:spPr>
        <p:txBody>
          <a:bodyPr wrap="square" rtlCol="0">
            <a:spAutoFit/>
          </a:bodyPr>
          <a:lstStyle/>
          <a:p>
            <a:pPr marL="342900" lvl="0" indent="-342900" fontAlgn="base">
              <a:spcBef>
                <a:spcPts val="1800"/>
              </a:spcBef>
              <a:spcAft>
                <a:spcPts val="600"/>
              </a:spcAft>
              <a:buFont typeface="Wingdings" panose="05000000000000000000" pitchFamily="2" charset="2"/>
              <a:buChar char="§"/>
            </a:pPr>
            <a:r>
              <a:rPr lang="fr-CH" sz="3800" b="1" kern="0" dirty="0" err="1">
                <a:solidFill>
                  <a:prstClr val="black"/>
                </a:solidFill>
                <a:latin typeface="Arial" panose="020B0604020202020204" pitchFamily="34" charset="0"/>
                <a:cs typeface="Arial" panose="020B0604020202020204" pitchFamily="34" charset="0"/>
              </a:rPr>
              <a:t>Nbre</a:t>
            </a:r>
            <a:r>
              <a:rPr lang="fr-CH" sz="3800" b="1" kern="0" dirty="0">
                <a:solidFill>
                  <a:prstClr val="black"/>
                </a:solidFill>
                <a:latin typeface="Arial" panose="020B0604020202020204" pitchFamily="34" charset="0"/>
                <a:cs typeface="Arial" panose="020B0604020202020204" pitchFamily="34" charset="0"/>
              </a:rPr>
              <a:t> de questions</a:t>
            </a: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16 questions </a:t>
            </a:r>
            <a:r>
              <a:rPr lang="fr-CH" sz="3600" kern="0" dirty="0" err="1">
                <a:solidFill>
                  <a:prstClr val="black"/>
                </a:solidFill>
                <a:latin typeface="Arial" panose="020B0604020202020204" pitchFamily="34" charset="0"/>
                <a:cs typeface="Arial" panose="020B0604020202020204" pitchFamily="34" charset="0"/>
              </a:rPr>
              <a:t>y.c</a:t>
            </a:r>
            <a:r>
              <a:rPr lang="fr-CH" sz="3600" kern="0" dirty="0">
                <a:solidFill>
                  <a:prstClr val="black"/>
                </a:solidFill>
                <a:latin typeface="Arial" panose="020B0604020202020204" pitchFamily="34" charset="0"/>
                <a:cs typeface="Arial" panose="020B0604020202020204" pitchFamily="34" charset="0"/>
              </a:rPr>
              <a:t>. </a:t>
            </a:r>
            <a:r>
              <a:rPr lang="fr-CH" sz="3600" kern="0" dirty="0" smtClean="0">
                <a:solidFill>
                  <a:prstClr val="black"/>
                </a:solidFill>
                <a:latin typeface="Arial" panose="020B0604020202020204" pitchFamily="34" charset="0"/>
                <a:cs typeface="Arial" panose="020B0604020202020204" pitchFamily="34" charset="0"/>
              </a:rPr>
              <a:t>conditionnées</a:t>
            </a:r>
          </a:p>
          <a:p>
            <a:pPr lvl="1" fontAlgn="base">
              <a:spcBef>
                <a:spcPts val="600"/>
              </a:spcBef>
              <a:spcAft>
                <a:spcPts val="800"/>
              </a:spcAft>
            </a:pPr>
            <a:endParaRPr lang="fr-CH" sz="3800" b="1" dirty="0" smtClean="0">
              <a:latin typeface="Arial" panose="020B0604020202020204" pitchFamily="34" charset="0"/>
              <a:cs typeface="Arial" panose="020B0604020202020204" pitchFamily="34" charset="0"/>
            </a:endParaRPr>
          </a:p>
          <a:p>
            <a:pPr marL="571500" indent="-571500">
              <a:buFont typeface="Wingdings" panose="05000000000000000000" pitchFamily="2" charset="2"/>
              <a:buChar char="§"/>
            </a:pPr>
            <a:r>
              <a:rPr lang="fr-CH" sz="3800" b="1" dirty="0" smtClean="0">
                <a:latin typeface="Arial" panose="020B0604020202020204" pitchFamily="34" charset="0"/>
                <a:cs typeface="Arial" panose="020B0604020202020204" pitchFamily="34" charset="0"/>
              </a:rPr>
              <a:t>Structure</a:t>
            </a:r>
            <a:endParaRPr lang="fr-CH" sz="3800" b="1" dirty="0">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Profil enseignant (4 questions)</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Offre HES-SO (5)</a:t>
            </a:r>
          </a:p>
          <a:p>
            <a:pPr marL="895350" lvl="1" indent="-438150" fontAlgn="base">
              <a:spcBef>
                <a:spcPts val="600"/>
              </a:spcBef>
              <a:spcAft>
                <a:spcPts val="800"/>
              </a:spcAft>
              <a:buFont typeface="Symbol" panose="05050102010706020507" pitchFamily="18" charset="2"/>
              <a:buChar char=""/>
            </a:pPr>
            <a:r>
              <a:rPr lang="fr-CH" sz="3600" kern="0" dirty="0" err="1" smtClean="0">
                <a:solidFill>
                  <a:prstClr val="black"/>
                </a:solidFill>
                <a:latin typeface="Arial" panose="020B0604020202020204" pitchFamily="34" charset="0"/>
                <a:cs typeface="Arial" panose="020B0604020202020204" pitchFamily="34" charset="0"/>
              </a:rPr>
              <a:t>Redesign</a:t>
            </a:r>
            <a:r>
              <a:rPr lang="fr-CH" sz="3600" kern="0" dirty="0" smtClean="0">
                <a:solidFill>
                  <a:prstClr val="black"/>
                </a:solidFill>
                <a:latin typeface="Arial" panose="020B0604020202020204" pitchFamily="34" charset="0"/>
                <a:cs typeface="Arial" panose="020B0604020202020204" pitchFamily="34" charset="0"/>
              </a:rPr>
              <a:t> MSE (6)</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Commentaires (1)</a:t>
            </a:r>
            <a:endParaRPr lang="fr-CH" sz="3600" kern="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24550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MSE </a:t>
            </a:r>
            <a:r>
              <a:rPr lang="fr-CH" sz="2800" dirty="0" smtClean="0"/>
              <a:t>(Q.14)</a:t>
            </a:r>
            <a:endParaRPr lang="fr-CH" sz="2800" dirty="0"/>
          </a:p>
        </p:txBody>
      </p:sp>
      <p:graphicFrame>
        <p:nvGraphicFramePr>
          <p:cNvPr id="4" name="Tableau 3"/>
          <p:cNvGraphicFramePr>
            <a:graphicFrameLocks noGrp="1"/>
          </p:cNvGraphicFramePr>
          <p:nvPr>
            <p:extLst>
              <p:ext uri="{D42A27DB-BD31-4B8C-83A1-F6EECF244321}">
                <p14:modId xmlns:p14="http://schemas.microsoft.com/office/powerpoint/2010/main" val="1073784173"/>
              </p:ext>
            </p:extLst>
          </p:nvPr>
        </p:nvGraphicFramePr>
        <p:xfrm>
          <a:off x="246311" y="1479600"/>
          <a:ext cx="17816264" cy="6779472"/>
        </p:xfrm>
        <a:graphic>
          <a:graphicData uri="http://schemas.openxmlformats.org/drawingml/2006/table">
            <a:tbl>
              <a:tblPr>
                <a:tableStyleId>{D113A9D2-9D6B-4929-AA2D-F23B5EE8CBE7}</a:tableStyleId>
              </a:tblPr>
              <a:tblGrid>
                <a:gridCol w="751587"/>
                <a:gridCol w="1782877"/>
                <a:gridCol w="15281800"/>
              </a:tblGrid>
              <a:tr h="252250">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On est beaucoup plus efficace pour enseigner et apprendre dans sa langue maternelle.</a:t>
                      </a:r>
                      <a:br>
                        <a:rPr lang="fr-CH" sz="2000" u="none" strike="noStrike" dirty="0">
                          <a:effectLst/>
                        </a:rPr>
                      </a:br>
                      <a:r>
                        <a:rPr lang="fr-CH" sz="2000" u="none" strike="noStrike" dirty="0">
                          <a:effectLst/>
                        </a:rPr>
                        <a:t>Il faut former des gens du cru, pas essayer de jouer à l'EPFL</a:t>
                      </a:r>
                      <a:br>
                        <a:rPr lang="fr-CH" sz="2000" u="none" strike="noStrike" dirty="0">
                          <a:effectLst/>
                        </a:rPr>
                      </a:br>
                      <a:r>
                        <a:rPr lang="fr-CH" sz="2000" u="none" strike="noStrike" dirty="0">
                          <a:effectLst/>
                        </a:rPr>
                        <a:t>Il ne s'agit pas d'anglais mais de </a:t>
                      </a:r>
                      <a:r>
                        <a:rPr lang="fr-CH" sz="2000" u="none" strike="noStrike" dirty="0" err="1">
                          <a:effectLst/>
                        </a:rPr>
                        <a:t>globish</a:t>
                      </a:r>
                      <a:endParaRPr lang="fr-CH" sz="2000" b="0" i="0" u="none" strike="noStrike" dirty="0">
                        <a:effectLst/>
                        <a:latin typeface="Arial" panose="020B0604020202020204" pitchFamily="34" charset="0"/>
                      </a:endParaRPr>
                    </a:p>
                  </a:txBody>
                  <a:tcPr marL="5148" marR="5148" marT="5148" marB="0" anchor="b"/>
                </a:tc>
              </a:tr>
              <a:tr h="499352">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Il ne faut pas rajouter une difficulté </a:t>
                      </a:r>
                      <a:r>
                        <a:rPr lang="fr-CH" sz="2000" u="none" strike="noStrike" dirty="0" err="1">
                          <a:effectLst/>
                        </a:rPr>
                        <a:t>suplémentaire</a:t>
                      </a:r>
                      <a:r>
                        <a:rPr lang="fr-CH" sz="2000" u="none" strike="noStrike" dirty="0">
                          <a:effectLst/>
                        </a:rPr>
                        <a:t>. Un master en </a:t>
                      </a:r>
                      <a:r>
                        <a:rPr lang="fr-CH" sz="2000" u="none" strike="noStrike" dirty="0" err="1">
                          <a:effectLst/>
                        </a:rPr>
                        <a:t>francais</a:t>
                      </a:r>
                      <a:r>
                        <a:rPr lang="fr-CH" sz="2000" u="none" strike="noStrike" dirty="0">
                          <a:effectLst/>
                        </a:rPr>
                        <a:t> est une </a:t>
                      </a:r>
                      <a:r>
                        <a:rPr lang="fr-CH" sz="2000" u="none" strike="noStrike" dirty="0" err="1">
                          <a:effectLst/>
                        </a:rPr>
                        <a:t>spécifité</a:t>
                      </a:r>
                      <a:r>
                        <a:rPr lang="fr-CH" sz="2000" u="none" strike="noStrike" dirty="0">
                          <a:effectLst/>
                        </a:rPr>
                        <a:t> pour un master, il faut la conserver pour se différencier des offres de la </a:t>
                      </a:r>
                      <a:r>
                        <a:rPr lang="fr-CH" sz="2000" u="none" strike="noStrike" dirty="0" err="1">
                          <a:effectLst/>
                        </a:rPr>
                        <a:t>concurence</a:t>
                      </a:r>
                      <a:r>
                        <a:rPr lang="fr-CH" sz="2000" u="none" strike="noStrike" dirty="0">
                          <a:effectLst/>
                        </a:rPr>
                        <a:t> (master </a:t>
                      </a:r>
                      <a:r>
                        <a:rPr lang="fr-CH" sz="2000" u="none" strike="noStrike" dirty="0" err="1">
                          <a:effectLst/>
                        </a:rPr>
                        <a:t>epfl</a:t>
                      </a:r>
                      <a:r>
                        <a:rPr lang="fr-CH" sz="2000" u="none" strike="noStrike" dirty="0">
                          <a:effectLst/>
                        </a:rPr>
                        <a:t> ou universitaires). Les effectifs risques de chuter, et non l'inverse. Il faut garder la qualité des cours actuels en termes d'objectifs. Un passage a l'anglais aurait pour conséquence un abaissement des objectifs, inévitablement!! Par contre, introduire un cours d'anglais obligatoire, pourquoi pas. Par </a:t>
                      </a:r>
                      <a:r>
                        <a:rPr lang="fr-CH" sz="2000" u="none" strike="noStrike" dirty="0" err="1">
                          <a:effectLst/>
                        </a:rPr>
                        <a:t>aillleurs</a:t>
                      </a:r>
                      <a:r>
                        <a:rPr lang="fr-CH" sz="2000" u="none" strike="noStrike" dirty="0">
                          <a:effectLst/>
                        </a:rPr>
                        <a:t>, un étudiant suisse devrait avoir le droit de se former dans une langue national du pays, et dans le cas de la SO, le </a:t>
                      </a:r>
                      <a:r>
                        <a:rPr lang="fr-CH" sz="2000" u="none" strike="noStrike" dirty="0" err="1">
                          <a:effectLst/>
                        </a:rPr>
                        <a:t>francais</a:t>
                      </a:r>
                      <a:r>
                        <a:rPr lang="fr-CH" sz="2000" u="none" strike="noStrike" dirty="0">
                          <a:effectLst/>
                        </a:rPr>
                        <a:t>, sa langue maternelle.</a:t>
                      </a:r>
                      <a:endParaRPr lang="fr-CH" sz="2000" b="0" i="0" u="none" strike="noStrike" dirty="0">
                        <a:effectLst/>
                        <a:latin typeface="Arial" panose="020B0604020202020204" pitchFamily="34" charset="0"/>
                      </a:endParaRPr>
                    </a:p>
                  </a:txBody>
                  <a:tcPr marL="5148" marR="5148" marT="5148" marB="0" anchor="b"/>
                </a:tc>
              </a:tr>
              <a:tr h="87515">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Peu pertinent étant donné le type d'étudiants très Suisse Romands que nous avons.</a:t>
                      </a:r>
                      <a:endParaRPr lang="fr-CH" sz="2000" b="0" i="0" u="none" strike="noStrike">
                        <a:effectLst/>
                        <a:latin typeface="Arial" panose="020B0604020202020204" pitchFamily="34" charset="0"/>
                      </a:endParaRPr>
                    </a:p>
                  </a:txBody>
                  <a:tcPr marL="5148" marR="5148" marT="5148" marB="0" anchor="b"/>
                </a:tc>
              </a:tr>
              <a:tr h="262546">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Un obstacle de plus pour les étudiants francophones (moins pour les germanophones)</a:t>
                      </a:r>
                      <a:endParaRPr lang="fr-CH" sz="2000" b="0" i="0" u="none" strike="noStrike">
                        <a:effectLst/>
                        <a:latin typeface="Arial" panose="020B0604020202020204" pitchFamily="34" charset="0"/>
                      </a:endParaRPr>
                    </a:p>
                  </a:txBody>
                  <a:tcPr marL="5148" marR="5148" marT="5148" marB="0" anchor="b"/>
                </a:tc>
              </a:tr>
              <a:tr h="169883">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cela rajoute une difficulté supplémentaire, pour les étudiants surtout, mais aussi peut-être pour les profs.</a:t>
                      </a:r>
                      <a:br>
                        <a:rPr lang="fr-CH" sz="2000" u="none" strike="noStrike">
                          <a:effectLst/>
                        </a:rPr>
                      </a:br>
                      <a:r>
                        <a:rPr lang="fr-CH" sz="2000" u="none" strike="noStrike">
                          <a:effectLst/>
                        </a:rPr>
                        <a:t>C'est élitaire, on se veut "au top du top", ce qui correspond pas à la réalité.</a:t>
                      </a:r>
                      <a:endParaRPr lang="fr-CH" sz="2000" b="0" i="0" u="none" strike="noStrike">
                        <a:effectLst/>
                        <a:latin typeface="Arial" panose="020B0604020202020204" pitchFamily="34" charset="0"/>
                      </a:endParaRPr>
                    </a:p>
                  </a:txBody>
                  <a:tcPr marL="5148" marR="5148" marT="5148" marB="0" anchor="b"/>
                </a:tc>
              </a:tr>
              <a:tr h="175031">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Une langue s'apprend par immersion. Parler anglais devant un public francophone me semble artificiel.</a:t>
                      </a:r>
                      <a:endParaRPr lang="fr-CH" sz="2000" b="0" i="0" u="none" strike="noStrike">
                        <a:effectLst/>
                        <a:latin typeface="Arial" panose="020B0604020202020204" pitchFamily="34" charset="0"/>
                      </a:endParaRPr>
                    </a:p>
                  </a:txBody>
                  <a:tcPr marL="5148" marR="5148" marT="5148" marB="0" anchor="b"/>
                </a:tc>
              </a:tr>
              <a:tr h="327192">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Si les étudiants sont francophones, il est très artificiel pour un prof francophone de parler en anglais. Support de cours et rapports en anglais, ok.</a:t>
                      </a:r>
                      <a:endParaRPr lang="fr-CH" sz="2000" b="0" i="0" u="none" strike="noStrike">
                        <a:effectLst/>
                        <a:latin typeface="Arial" panose="020B0604020202020204" pitchFamily="34" charset="0"/>
                      </a:endParaRPr>
                    </a:p>
                  </a:txBody>
                  <a:tcPr marL="5148" marR="5148" marT="5148" marB="0" anchor="b"/>
                </a:tc>
              </a:tr>
              <a:tr h="169883">
                <a:tc>
                  <a:txBody>
                    <a:bodyPr/>
                    <a:lstStyle/>
                    <a:p>
                      <a:pPr algn="l" fontAlgn="b"/>
                      <a:r>
                        <a:rPr lang="fr-CH" sz="2000" u="none" strike="noStrike" dirty="0">
                          <a:effectLst/>
                        </a:rPr>
                        <a:t>23</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A ma connaissance nous n'avons pas d'étudiants que cela concernerait. Les profs ne sont pas forcément à l'aise dans cette langue. Les documents devraient être traduits et les profs n'ont aucune aide pour cela.</a:t>
                      </a:r>
                      <a:endParaRPr lang="fr-CH" sz="2000" b="0" i="0" u="none" strike="noStrike">
                        <a:effectLst/>
                        <a:latin typeface="Arial" panose="020B0604020202020204" pitchFamily="34" charset="0"/>
                      </a:endParaRPr>
                    </a:p>
                  </a:txBody>
                  <a:tcPr marL="5148" marR="5148" marT="5148" marB="0" anchor="b"/>
                </a:tc>
              </a:tr>
              <a:tr h="334618">
                <a:tc>
                  <a:txBody>
                    <a:bodyPr/>
                    <a:lstStyle/>
                    <a:p>
                      <a:pPr algn="l" fontAlgn="b"/>
                      <a:r>
                        <a:rPr lang="fr-CH" sz="2000" u="none" strike="noStrike" dirty="0">
                          <a:effectLst/>
                        </a:rPr>
                        <a:t>24</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Sur une formation de quelques mois, cela ne fera que noyer les personnes ne parlant pas anglais sans pour autant leur permettre de  progresser réellement. Je pense qu'avant de pousser pour ces soft skills très à la mode, il est important d'ajouter une plus value théorique réelle au MSE. C'est donc, de mon point de vue, clairement une fausse bonne idée.</a:t>
                      </a:r>
                      <a:endParaRPr lang="fr-CH" sz="2000" b="0" i="0" u="none" strike="noStrike">
                        <a:effectLst/>
                        <a:latin typeface="Arial" panose="020B0604020202020204" pitchFamily="34" charset="0"/>
                      </a:endParaRPr>
                    </a:p>
                  </a:txBody>
                  <a:tcPr marL="5148" marR="5148" marT="5148" marB="0" anchor="b"/>
                </a:tc>
              </a:tr>
              <a:tr h="169883">
                <a:tc>
                  <a:txBody>
                    <a:bodyPr/>
                    <a:lstStyle/>
                    <a:p>
                      <a:pPr algn="l" fontAlgn="b"/>
                      <a:r>
                        <a:rPr lang="fr-CH" sz="2000" u="none" strike="noStrike" dirty="0">
                          <a:effectLst/>
                        </a:rPr>
                        <a:t>25</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a:effectLst/>
                        </a:rPr>
                        <a:t>Au final 90% de nos ingénieurs travaillent dans un cadre francophone et il savent lire l'anglais technique sans soucis. </a:t>
                      </a:r>
                      <a:br>
                        <a:rPr lang="fr-CH" sz="2000" u="none" strike="noStrike">
                          <a:effectLst/>
                        </a:rPr>
                      </a:br>
                      <a:r>
                        <a:rPr lang="fr-CH" sz="2000" u="none" strike="noStrike">
                          <a:effectLst/>
                        </a:rPr>
                        <a:t>Il y a confusion de genre avec les epf</a:t>
                      </a:r>
                      <a:endParaRPr lang="fr-CH" sz="2000" b="0" i="0" u="none" strike="noStrike">
                        <a:effectLst/>
                        <a:latin typeface="Arial" panose="020B0604020202020204" pitchFamily="34" charset="0"/>
                      </a:endParaRPr>
                    </a:p>
                  </a:txBody>
                  <a:tcPr marL="5148" marR="5148" marT="5148" marB="0" anchor="b"/>
                </a:tc>
              </a:tr>
              <a:tr h="175031">
                <a:tc>
                  <a:txBody>
                    <a:bodyPr/>
                    <a:lstStyle/>
                    <a:p>
                      <a:pPr algn="l" fontAlgn="b"/>
                      <a:r>
                        <a:rPr lang="fr-CH" sz="2000" u="none" strike="noStrike" dirty="0">
                          <a:effectLst/>
                        </a:rPr>
                        <a:t>26</a:t>
                      </a:r>
                      <a:endParaRPr lang="fr-CH" sz="2000" b="0" i="0" u="none" strike="noStrike" dirty="0">
                        <a:effectLst/>
                        <a:latin typeface="Arial" panose="020B0604020202020204" pitchFamily="34" charset="0"/>
                      </a:endParaRPr>
                    </a:p>
                  </a:txBody>
                  <a:tcPr marL="5148" marR="5148" marT="5148"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5148" marR="5148" marT="5148" marB="0" anchor="b"/>
                </a:tc>
                <a:tc>
                  <a:txBody>
                    <a:bodyPr/>
                    <a:lstStyle/>
                    <a:p>
                      <a:pPr algn="l" fontAlgn="b"/>
                      <a:r>
                        <a:rPr lang="fr-CH" sz="2000" u="none" strike="noStrike" dirty="0">
                          <a:effectLst/>
                        </a:rPr>
                        <a:t>Risque de dissuasion pour les étudiants qui ne sont pas à l'aise en anglais</a:t>
                      </a:r>
                      <a:endParaRPr lang="fr-CH" sz="2000" b="0" i="0" u="none" strike="noStrike" dirty="0">
                        <a:effectLst/>
                        <a:latin typeface="Arial" panose="020B0604020202020204" pitchFamily="34" charset="0"/>
                      </a:endParaRPr>
                    </a:p>
                  </a:txBody>
                  <a:tcPr marL="5148" marR="5148" marT="5148" marB="0" anchor="b"/>
                </a:tc>
              </a:tr>
            </a:tbl>
          </a:graphicData>
        </a:graphic>
      </p:graphicFrame>
    </p:spTree>
    <p:extLst>
      <p:ext uri="{BB962C8B-B14F-4D97-AF65-F5344CB8AC3E}">
        <p14:creationId xmlns:p14="http://schemas.microsoft.com/office/powerpoint/2010/main" val="12212572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(Q.15)…</a:t>
            </a:r>
            <a:endParaRPr lang="fr-CH" sz="2800" dirty="0"/>
          </a:p>
        </p:txBody>
      </p:sp>
      <p:graphicFrame>
        <p:nvGraphicFramePr>
          <p:cNvPr id="5" name="Graphique 4"/>
          <p:cNvGraphicFramePr>
            <a:graphicFrameLocks/>
          </p:cNvGraphicFramePr>
          <p:nvPr>
            <p:extLst>
              <p:ext uri="{D42A27DB-BD31-4B8C-83A1-F6EECF244321}">
                <p14:modId xmlns:p14="http://schemas.microsoft.com/office/powerpoint/2010/main" val="710313985"/>
              </p:ext>
            </p:extLst>
          </p:nvPr>
        </p:nvGraphicFramePr>
        <p:xfrm>
          <a:off x="356122" y="1961769"/>
          <a:ext cx="8875845" cy="5680622"/>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385993" y="7660605"/>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p>
        </p:txBody>
      </p:sp>
      <p:sp>
        <p:nvSpPr>
          <p:cNvPr id="7" name="ZoneTexte 10"/>
          <p:cNvSpPr txBox="1"/>
          <p:nvPr/>
        </p:nvSpPr>
        <p:spPr>
          <a:xfrm>
            <a:off x="4005880" y="3309934"/>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10.5%</a:t>
            </a:r>
            <a:endParaRPr lang="en-US" sz="2000" dirty="0">
              <a:solidFill>
                <a:schemeClr val="bg1"/>
              </a:solidFill>
            </a:endParaRPr>
          </a:p>
        </p:txBody>
      </p:sp>
      <p:sp>
        <p:nvSpPr>
          <p:cNvPr id="8" name="ZoneTexte 10"/>
          <p:cNvSpPr txBox="1"/>
          <p:nvPr/>
        </p:nvSpPr>
        <p:spPr>
          <a:xfrm>
            <a:off x="3198639" y="5944096"/>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41.8%</a:t>
            </a:r>
            <a:endParaRPr lang="en-US" sz="2000" dirty="0">
              <a:solidFill>
                <a:schemeClr val="bg1"/>
              </a:solidFill>
            </a:endParaRPr>
          </a:p>
        </p:txBody>
      </p:sp>
      <p:sp>
        <p:nvSpPr>
          <p:cNvPr id="9" name="ZoneTexte 10"/>
          <p:cNvSpPr txBox="1"/>
          <p:nvPr/>
        </p:nvSpPr>
        <p:spPr>
          <a:xfrm>
            <a:off x="4710807" y="4624123"/>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23.3%</a:t>
            </a:r>
            <a:endParaRPr lang="en-US" sz="2000" dirty="0">
              <a:solidFill>
                <a:schemeClr val="bg1"/>
              </a:solidFill>
            </a:endParaRPr>
          </a:p>
        </p:txBody>
      </p:sp>
      <p:sp>
        <p:nvSpPr>
          <p:cNvPr id="10" name="ZoneTexte 10"/>
          <p:cNvSpPr txBox="1"/>
          <p:nvPr/>
        </p:nvSpPr>
        <p:spPr>
          <a:xfrm>
            <a:off x="2633791" y="3659516"/>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24.4%</a:t>
            </a:r>
            <a:endParaRPr lang="en-US" sz="2000" dirty="0">
              <a:solidFill>
                <a:schemeClr val="bg1"/>
              </a:solidFill>
            </a:endParaRPr>
          </a:p>
        </p:txBody>
      </p:sp>
      <p:graphicFrame>
        <p:nvGraphicFramePr>
          <p:cNvPr id="11" name="Graphique 10"/>
          <p:cNvGraphicFramePr>
            <a:graphicFrameLocks/>
          </p:cNvGraphicFramePr>
          <p:nvPr>
            <p:extLst>
              <p:ext uri="{D42A27DB-BD31-4B8C-83A1-F6EECF244321}">
                <p14:modId xmlns:p14="http://schemas.microsoft.com/office/powerpoint/2010/main" val="2962079738"/>
              </p:ext>
            </p:extLst>
          </p:nvPr>
        </p:nvGraphicFramePr>
        <p:xfrm>
          <a:off x="9795654" y="1595965"/>
          <a:ext cx="7588561" cy="6264695"/>
        </p:xfrm>
        <a:graphic>
          <a:graphicData uri="http://schemas.openxmlformats.org/drawingml/2006/chart">
            <c:chart xmlns:c="http://schemas.openxmlformats.org/drawingml/2006/chart" xmlns:r="http://schemas.openxmlformats.org/officeDocument/2006/relationships" r:id="rId4"/>
          </a:graphicData>
        </a:graphic>
      </p:graphicFrame>
      <p:sp>
        <p:nvSpPr>
          <p:cNvPr id="12" name="ZoneTexte 11"/>
          <p:cNvSpPr txBox="1"/>
          <p:nvPr/>
        </p:nvSpPr>
        <p:spPr>
          <a:xfrm>
            <a:off x="16820528" y="7378328"/>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N=21</a:t>
            </a:r>
          </a:p>
        </p:txBody>
      </p:sp>
    </p:spTree>
    <p:extLst>
      <p:ext uri="{BB962C8B-B14F-4D97-AF65-F5344CB8AC3E}">
        <p14:creationId xmlns:p14="http://schemas.microsoft.com/office/powerpoint/2010/main" val="6893189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MSE </a:t>
            </a:r>
            <a:r>
              <a:rPr lang="fr-CH" sz="2800" dirty="0" smtClean="0"/>
              <a:t>(Q.15)…</a:t>
            </a:r>
            <a:endParaRPr lang="fr-CH" sz="2800" dirty="0"/>
          </a:p>
        </p:txBody>
      </p:sp>
      <p:graphicFrame>
        <p:nvGraphicFramePr>
          <p:cNvPr id="3" name="Tableau 2"/>
          <p:cNvGraphicFramePr>
            <a:graphicFrameLocks noGrp="1"/>
          </p:cNvGraphicFramePr>
          <p:nvPr>
            <p:extLst>
              <p:ext uri="{D42A27DB-BD31-4B8C-83A1-F6EECF244321}">
                <p14:modId xmlns:p14="http://schemas.microsoft.com/office/powerpoint/2010/main" val="534902144"/>
              </p:ext>
            </p:extLst>
          </p:nvPr>
        </p:nvGraphicFramePr>
        <p:xfrm>
          <a:off x="385993" y="1479600"/>
          <a:ext cx="16998223" cy="8581650"/>
        </p:xfrm>
        <a:graphic>
          <a:graphicData uri="http://schemas.openxmlformats.org/drawingml/2006/table">
            <a:tbl>
              <a:tblPr>
                <a:tableStyleId>{D113A9D2-9D6B-4929-AA2D-F23B5EE8CBE7}</a:tableStyleId>
              </a:tblPr>
              <a:tblGrid>
                <a:gridCol w="436382"/>
                <a:gridCol w="1728192"/>
                <a:gridCol w="14833649"/>
              </a:tblGrid>
              <a:tr h="724043">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 </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Bien que c'est intéressant d'avoir quelques échanges avec des collègues de la Suisse alémanique, ceci restent des contacts plus personnels ou pour simples questions d'organisation. Le faite de pouvoir enseigner sur les deux sites (Lausanne et Zurich) est enrichissant, mais compliqué à réaliser depuis que les horaires sont au même temps. Je n'ai pas l'impression que les étudiants sont si mobiles (c.-à-d. je ne pense pas que beaucoup d'étudiants suivenet réellement dans le même semestre des cours en Suisse romande et en Suisse alémanique pour justifier l'usine à gaz de l'organisation). Je  pense des échanges entre les programmes pourrait se faire sur demande et comme se font autrement des échanges entre différentes haute Ecoles (par semestre ou année d'échange par exemple) ou sous dossier individuel pour trouver une solution à une demande spécifique.</a:t>
                      </a:r>
                      <a:endParaRPr lang="fr-CH" sz="2000" b="0" i="0" u="none" strike="noStrike">
                        <a:effectLst/>
                        <a:latin typeface="Arial" panose="020B0604020202020204" pitchFamily="34" charset="0"/>
                      </a:endParaRPr>
                    </a:p>
                  </a:txBody>
                  <a:tcPr marL="4725" marR="4725" marT="4725" marB="0" anchor="b"/>
                </a:tc>
              </a:tr>
              <a:tr h="286250">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Un peu de coordination est certainement utile, mais de synchroniser les PE ainsi que les MC est contra-productif.</a:t>
                      </a:r>
                      <a:endParaRPr lang="fr-CH" sz="2000" b="0" i="0" u="none" strike="noStrike">
                        <a:effectLst/>
                        <a:latin typeface="Arial" panose="020B0604020202020204" pitchFamily="34" charset="0"/>
                      </a:endParaRPr>
                    </a:p>
                  </a:txBody>
                  <a:tcPr marL="4725" marR="4725" marT="4725" marB="0" anchor="b"/>
                </a:tc>
              </a:tr>
              <a:tr h="96124">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Si cette coordination implique les modifications proposées, alors ce n'est pas une bonne chose.</a:t>
                      </a:r>
                      <a:endParaRPr lang="fr-CH" sz="2000" b="0" i="0" u="none" strike="noStrike">
                        <a:effectLst/>
                        <a:latin typeface="Arial" panose="020B0604020202020204" pitchFamily="34" charset="0"/>
                      </a:endParaRPr>
                    </a:p>
                  </a:txBody>
                  <a:tcPr marL="4725" marR="4725" marT="4725" marB="0" anchor="b"/>
                </a:tc>
              </a:tr>
              <a:tr h="190833">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Aussi longtemps qu'il s'agit du modèle et contenu identique en Suisse, ce serait utile.</a:t>
                      </a:r>
                      <a:endParaRPr lang="fr-CH" sz="2000" b="0" i="0" u="none" strike="noStrike">
                        <a:effectLst/>
                        <a:latin typeface="Arial" panose="020B0604020202020204" pitchFamily="34" charset="0"/>
                      </a:endParaRPr>
                    </a:p>
                  </a:txBody>
                  <a:tcPr marL="4725" marR="4725" marT="4725" marB="0" anchor="b"/>
                </a:tc>
              </a:tr>
              <a:tr h="639194">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Utile, mais difficile, très difficile.</a:t>
                      </a:r>
                      <a:br>
                        <a:rPr lang="fr-CH" sz="2000" u="none" strike="noStrike" dirty="0">
                          <a:effectLst/>
                        </a:rPr>
                      </a:br>
                      <a:r>
                        <a:rPr lang="fr-CH" sz="2000" u="none" strike="noStrike" dirty="0">
                          <a:effectLst/>
                        </a:rPr>
                        <a:t>On se fait souvent minoriser dans les séances avec les Suisses alémaniques.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J'ai l'impression que le niveau du </a:t>
                      </a:r>
                      <a:r>
                        <a:rPr lang="fr-CH" sz="2000" u="none" strike="noStrike" dirty="0" err="1">
                          <a:effectLst/>
                        </a:rPr>
                        <a:t>Bachelor</a:t>
                      </a:r>
                      <a:r>
                        <a:rPr lang="fr-CH" sz="2000" u="none" strike="noStrike" dirty="0">
                          <a:effectLst/>
                        </a:rPr>
                        <a:t> en Suisse alémanique est plus élevé qu'ici.</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Sortir du MSE est une possibilité théorique.</a:t>
                      </a:r>
                      <a:br>
                        <a:rPr lang="fr-CH" sz="2000" u="none" strike="noStrike" dirty="0">
                          <a:effectLst/>
                        </a:rPr>
                      </a:br>
                      <a:r>
                        <a:rPr lang="fr-CH" sz="2000" u="none" strike="noStrike" dirty="0">
                          <a:effectLst/>
                        </a:rPr>
                        <a:t>Mais c'est hautement politique, et les dégâts collatéraux risquent d'être élevés.</a:t>
                      </a:r>
                      <a:endParaRPr lang="fr-CH" sz="2000" b="0" i="0" u="none" strike="noStrike" dirty="0">
                        <a:effectLst/>
                        <a:latin typeface="Arial" panose="020B0604020202020204" pitchFamily="34" charset="0"/>
                      </a:endParaRPr>
                    </a:p>
                  </a:txBody>
                  <a:tcPr marL="4725" marR="4725" marT="4725" marB="0" anchor="b"/>
                </a:tc>
              </a:tr>
              <a:tr h="286250">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Sans harmonisation, il est difficile pour les industriels de connaître et reconnaître la valeur de ces formations</a:t>
                      </a:r>
                      <a:endParaRPr lang="fr-CH" sz="2000" b="0" i="0" u="none" strike="noStrike">
                        <a:effectLst/>
                        <a:latin typeface="Arial" panose="020B0604020202020204" pitchFamily="34" charset="0"/>
                      </a:endParaRPr>
                    </a:p>
                  </a:txBody>
                  <a:tcPr marL="4725" marR="4725" marT="4725" marB="0" anchor="b"/>
                </a:tc>
              </a:tr>
              <a:tr h="364828">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Peu utile ne veut pas dire inutile, mais il faut éviter d'avoir une organisation tentaculaire ingérable en voulant collaborer et contenter tout le monde. Le danger est que chaque choix et propositions qui viendront de tout azimut soit réellement positif, mais que le résultat soit un mélange de bonnes idées qui n'ont plus de cohérence ensemble.</a:t>
                      </a:r>
                      <a:endParaRPr lang="fr-CH" sz="2000" b="0" i="0" u="none" strike="noStrike">
                        <a:effectLst/>
                        <a:latin typeface="Arial" panose="020B0604020202020204" pitchFamily="34" charset="0"/>
                      </a:endParaRPr>
                    </a:p>
                  </a:txBody>
                  <a:tcPr marL="4725" marR="4725" marT="4725" marB="0" anchor="b"/>
                </a:tc>
              </a:tr>
              <a:tr h="185220">
                <a:tc>
                  <a:txBody>
                    <a:bodyPr/>
                    <a:lstStyle/>
                    <a:p>
                      <a:pPr algn="l" fontAlgn="b"/>
                      <a:r>
                        <a:rPr lang="fr-CH" sz="2000" u="none" strike="noStrike">
                          <a:effectLst/>
                        </a:rPr>
                        <a:t>8</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Utile mais…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Utile à donner des compétences uniformes, mais ça demande de l'énergie et des ressources à tous les niveaux. Faute de ça, ça devient non seulement inutile, mais dangereux.</a:t>
                      </a:r>
                      <a:endParaRPr lang="fr-CH" sz="2000" b="0" i="0" u="none" strike="noStrike" dirty="0">
                        <a:effectLst/>
                        <a:latin typeface="Arial" panose="020B0604020202020204" pitchFamily="34" charset="0"/>
                      </a:endParaRPr>
                    </a:p>
                  </a:txBody>
                  <a:tcPr marL="4725" marR="4725" marT="4725" marB="0" anchor="b"/>
                </a:tc>
              </a:tr>
              <a:tr h="275025">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Utile mais…</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Faciliter les échanges, voir participation à des cours. Impossibilités actuelles pour les cours de spécialisation du à une organisation différente (cours-blocs côté suisse-allemand); serai bien d'uniformiser. Mais impossible aussi d'aller "trop loin" en suisse-allemande pour une journée pour nos étudiants...</a:t>
                      </a:r>
                      <a:endParaRPr lang="fr-CH" sz="2000" b="0" i="0" u="none" strike="noStrike" dirty="0">
                        <a:effectLst/>
                        <a:latin typeface="Arial" panose="020B0604020202020204" pitchFamily="34" charset="0"/>
                      </a:endParaRPr>
                    </a:p>
                  </a:txBody>
                  <a:tcPr marL="4725" marR="4725" marT="4725" marB="0" anchor="b"/>
                </a:tc>
              </a:tr>
              <a:tr h="275025">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Vu les différences culturelles et le petit bassin versant de la Suisse romande, la stratégie pour attirer des participants aux Masters  doit différer de ce qui se fait avec un bassin versant bien plus important, comme la Suisse alémanique</a:t>
                      </a:r>
                      <a:endParaRPr lang="fr-CH" sz="2000" b="0" i="0" u="none" strike="noStrike" dirty="0">
                        <a:effectLst/>
                        <a:latin typeface="Arial" panose="020B0604020202020204" pitchFamily="34" charset="0"/>
                      </a:endParaRPr>
                    </a:p>
                  </a:txBody>
                  <a:tcPr marL="4725" marR="4725" marT="4725" marB="0" anchor="b"/>
                </a:tc>
              </a:tr>
            </a:tbl>
          </a:graphicData>
        </a:graphic>
      </p:graphicFrame>
      <p:graphicFrame>
        <p:nvGraphicFramePr>
          <p:cNvPr id="5" name="Graphique 4"/>
          <p:cNvGraphicFramePr>
            <a:graphicFrameLocks/>
          </p:cNvGraphicFramePr>
          <p:nvPr>
            <p:extLst>
              <p:ext uri="{D42A27DB-BD31-4B8C-83A1-F6EECF244321}">
                <p14:modId xmlns:p14="http://schemas.microsoft.com/office/powerpoint/2010/main" val="2342861776"/>
              </p:ext>
            </p:extLst>
          </p:nvPr>
        </p:nvGraphicFramePr>
        <p:xfrm>
          <a:off x="6366991" y="3855864"/>
          <a:ext cx="6390456" cy="3027784"/>
        </p:xfrm>
        <a:graphic>
          <a:graphicData uri="http://schemas.openxmlformats.org/drawingml/2006/chart">
            <c:chart xmlns:c="http://schemas.openxmlformats.org/drawingml/2006/chart" xmlns:r="http://schemas.openxmlformats.org/officeDocument/2006/relationships" r:id="rId2"/>
          </a:graphicData>
        </a:graphic>
      </p:graphicFrame>
      <p:sp>
        <p:nvSpPr>
          <p:cNvPr id="6" name="ZoneTexte 5"/>
          <p:cNvSpPr txBox="1"/>
          <p:nvPr/>
        </p:nvSpPr>
        <p:spPr>
          <a:xfrm>
            <a:off x="6294983" y="65801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 coordination nationale du MSE</a:t>
            </a:r>
            <a:endParaRPr lang="fr-CH" sz="2400" dirty="0"/>
          </a:p>
        </p:txBody>
      </p:sp>
    </p:spTree>
    <p:extLst>
      <p:ext uri="{BB962C8B-B14F-4D97-AF65-F5344CB8AC3E}">
        <p14:creationId xmlns:p14="http://schemas.microsoft.com/office/powerpoint/2010/main" val="15329360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a:t>
            </a:r>
            <a:r>
              <a:rPr lang="fr-CH" dirty="0" err="1" smtClean="0"/>
              <a:t>Redesign</a:t>
            </a:r>
            <a:r>
              <a:rPr lang="fr-CH" dirty="0" smtClean="0"/>
              <a:t> MSE </a:t>
            </a:r>
            <a:r>
              <a:rPr lang="fr-CH" sz="2800" dirty="0" smtClean="0"/>
              <a:t>(Q.15)</a:t>
            </a:r>
            <a:endParaRPr lang="fr-CH" sz="2800" dirty="0"/>
          </a:p>
        </p:txBody>
      </p:sp>
      <p:graphicFrame>
        <p:nvGraphicFramePr>
          <p:cNvPr id="3" name="Tableau 2"/>
          <p:cNvGraphicFramePr>
            <a:graphicFrameLocks noGrp="1"/>
          </p:cNvGraphicFramePr>
          <p:nvPr>
            <p:extLst>
              <p:ext uri="{D42A27DB-BD31-4B8C-83A1-F6EECF244321}">
                <p14:modId xmlns:p14="http://schemas.microsoft.com/office/powerpoint/2010/main" val="2831672521"/>
              </p:ext>
            </p:extLst>
          </p:nvPr>
        </p:nvGraphicFramePr>
        <p:xfrm>
          <a:off x="385993" y="1479600"/>
          <a:ext cx="16998223" cy="8547701"/>
        </p:xfrm>
        <a:graphic>
          <a:graphicData uri="http://schemas.openxmlformats.org/drawingml/2006/table">
            <a:tbl>
              <a:tblPr>
                <a:tableStyleId>{D113A9D2-9D6B-4929-AA2D-F23B5EE8CBE7}</a:tableStyleId>
              </a:tblPr>
              <a:tblGrid>
                <a:gridCol w="436382"/>
                <a:gridCol w="1080120"/>
                <a:gridCol w="15481721"/>
              </a:tblGrid>
              <a:tr h="645653">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Pas utile</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Processus beaucoup trop lourd.</a:t>
                      </a:r>
                      <a:br>
                        <a:rPr lang="fr-CH" sz="2000" u="none" strike="noStrike" dirty="0">
                          <a:effectLst/>
                        </a:rPr>
                      </a:br>
                      <a:r>
                        <a:rPr lang="fr-CH" sz="2000" u="none" strike="noStrike" dirty="0">
                          <a:effectLst/>
                        </a:rPr>
                        <a:t>Impossible de faire évoluer les enseignements centraux et de les adapter aux spécialités de celles et ceux qui les enseignent</a:t>
                      </a:r>
                      <a:endParaRPr lang="fr-CH" sz="2000" b="0" i="0" u="none" strike="noStrike" dirty="0">
                        <a:effectLst/>
                        <a:latin typeface="Arial" panose="020B0604020202020204" pitchFamily="34" charset="0"/>
                      </a:endParaRPr>
                    </a:p>
                  </a:txBody>
                  <a:tcPr marL="4725" marR="4725" marT="4725" marB="0" anchor="b"/>
                </a:tc>
              </a:tr>
              <a:tr h="299208">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Ne pas toucher un système qui fonctionne bien</a:t>
                      </a:r>
                      <a:endParaRPr lang="fr-CH" sz="2000" b="0" i="0" u="none" strike="noStrike" dirty="0">
                        <a:effectLst/>
                        <a:latin typeface="Arial" panose="020B0604020202020204" pitchFamily="34" charset="0"/>
                      </a:endParaRPr>
                    </a:p>
                  </a:txBody>
                  <a:tcPr marL="4725" marR="4725" marT="4725" marB="0" anchor="b"/>
                </a:tc>
              </a:tr>
              <a:tr h="299208">
                <a:tc>
                  <a:txBody>
                    <a:bodyPr/>
                    <a:lstStyle/>
                    <a:p>
                      <a:pPr algn="l" fontAlgn="b"/>
                      <a:r>
                        <a:rPr lang="fr-CH" sz="2000" u="none" strike="noStrike">
                          <a:effectLst/>
                        </a:rPr>
                        <a:t>13</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Contraintes de devoir faire la même chose, sans aucune valeur ajoutée.</a:t>
                      </a:r>
                      <a:endParaRPr lang="fr-CH" sz="2000" b="0" i="0" u="none" strike="noStrike" dirty="0">
                        <a:effectLst/>
                        <a:latin typeface="Arial" panose="020B0604020202020204" pitchFamily="34" charset="0"/>
                      </a:endParaRPr>
                    </a:p>
                  </a:txBody>
                  <a:tcPr marL="4725" marR="4725" marT="4725" marB="0" anchor="b"/>
                </a:tc>
              </a:tr>
              <a:tr h="1477768">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La coordination nationale est une mauvaise plaisanterie.  Les &amp;</a:t>
                      </a:r>
                      <a:r>
                        <a:rPr lang="fr-CH" sz="2000" u="none" strike="noStrike" dirty="0" err="1">
                          <a:effectLst/>
                        </a:rPr>
                        <a:t>quot;Powers</a:t>
                      </a:r>
                      <a:r>
                        <a:rPr lang="fr-CH" sz="2000" u="none" strike="noStrike" dirty="0">
                          <a:effectLst/>
                        </a:rPr>
                        <a:t> That Be (PTB)&amp;</a:t>
                      </a:r>
                      <a:r>
                        <a:rPr lang="fr-CH" sz="2000" u="none" strike="noStrike" dirty="0" err="1">
                          <a:effectLst/>
                        </a:rPr>
                        <a:t>quot</a:t>
                      </a:r>
                      <a:r>
                        <a:rPr lang="fr-CH" sz="2000" u="none" strike="noStrike" dirty="0">
                          <a:effectLst/>
                        </a:rPr>
                        <a:t>; sont des politiciens dont le but dans cette &amp;</a:t>
                      </a:r>
                      <a:r>
                        <a:rPr lang="fr-CH" sz="2000" u="none" strike="noStrike" dirty="0" err="1">
                          <a:effectLst/>
                        </a:rPr>
                        <a:t>quot;coordination&amp;quot</a:t>
                      </a:r>
                      <a:r>
                        <a:rPr lang="fr-CH" sz="2000" u="none" strike="noStrike" dirty="0">
                          <a:effectLst/>
                        </a:rPr>
                        <a:t>; est de montrer qu'ils &amp;</a:t>
                      </a:r>
                      <a:r>
                        <a:rPr lang="fr-CH" sz="2000" u="none" strike="noStrike" dirty="0" err="1">
                          <a:effectLst/>
                        </a:rPr>
                        <a:t>quot;font&amp;quot</a:t>
                      </a:r>
                      <a:r>
                        <a:rPr lang="fr-CH" sz="2000" u="none" strike="noStrike" dirty="0">
                          <a:effectLst/>
                        </a:rPr>
                        <a:t>; quelque chose...  Depuis plus de 20 ans que je suis dans la HES-SO, on fait  (sur demande des PTB) des plans d'étude cadre, qu'on change et </a:t>
                      </a:r>
                      <a:r>
                        <a:rPr lang="fr-CH" sz="2000" u="none" strike="noStrike" dirty="0" err="1">
                          <a:effectLst/>
                        </a:rPr>
                        <a:t>re-change</a:t>
                      </a:r>
                      <a:r>
                        <a:rPr lang="fr-CH" sz="2000" u="none" strike="noStrike" dirty="0">
                          <a:effectLst/>
                        </a:rPr>
                        <a:t> pour satisfaire les lubies d'un ou plusieurs individus qui ont le besoin de se sentir importants.   Je regrette de devoir le dire, mais on ferait mieux de laisser les écoles se débrouiller de manière beaucoup moins &amp;</a:t>
                      </a:r>
                      <a:r>
                        <a:rPr lang="fr-CH" sz="2000" u="none" strike="noStrike" dirty="0" err="1">
                          <a:effectLst/>
                        </a:rPr>
                        <a:t>quot;surveillée&amp;quot</a:t>
                      </a:r>
                      <a:r>
                        <a:rPr lang="fr-CH" sz="2000" u="none" strike="noStrike" dirty="0">
                          <a:effectLst/>
                        </a:rPr>
                        <a:t>; par les &amp;</a:t>
                      </a:r>
                      <a:r>
                        <a:rPr lang="fr-CH" sz="2000" u="none" strike="noStrike" dirty="0" err="1">
                          <a:effectLst/>
                        </a:rPr>
                        <a:t>quot;instances</a:t>
                      </a:r>
                      <a:r>
                        <a:rPr lang="fr-CH" sz="2000" u="none" strike="noStrike" dirty="0">
                          <a:effectLst/>
                        </a:rPr>
                        <a:t> </a:t>
                      </a:r>
                      <a:r>
                        <a:rPr lang="fr-CH" sz="2000" u="none" strike="noStrike" dirty="0" err="1">
                          <a:effectLst/>
                        </a:rPr>
                        <a:t>dirigeantes&amp;quot</a:t>
                      </a:r>
                      <a:r>
                        <a:rPr lang="fr-CH" sz="2000" u="none" strike="noStrike" dirty="0">
                          <a:effectLst/>
                        </a:rPr>
                        <a:t>; qui, franchement, pourraient être plus utiles si elles disparaissaient.</a:t>
                      </a:r>
                      <a:endParaRPr lang="fr-CH" sz="2000" b="0" i="0" u="none" strike="noStrike" dirty="0">
                        <a:effectLst/>
                        <a:latin typeface="Arial" panose="020B0604020202020204" pitchFamily="34" charset="0"/>
                      </a:endParaRPr>
                    </a:p>
                  </a:txBody>
                  <a:tcPr marL="4725" marR="4725" marT="4725" marB="0" anchor="b"/>
                </a:tc>
              </a:tr>
              <a:tr h="645653">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Une complication inutile</a:t>
                      </a:r>
                      <a:endParaRPr lang="fr-CH" sz="2000" b="0" i="0" u="none" strike="noStrike">
                        <a:effectLst/>
                        <a:latin typeface="Arial" panose="020B0604020202020204" pitchFamily="34" charset="0"/>
                      </a:endParaRPr>
                    </a:p>
                  </a:txBody>
                  <a:tcPr marL="4725" marR="4725" marT="4725" marB="0" anchor="b"/>
                </a:tc>
              </a:tr>
              <a:tr h="299208">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Ne montez pas des usines à gaz et gardez les choses simples.</a:t>
                      </a:r>
                      <a:endParaRPr lang="fr-CH" sz="2000" b="0" i="0" u="none" strike="noStrike">
                        <a:effectLst/>
                        <a:latin typeface="Arial" panose="020B0604020202020204" pitchFamily="34" charset="0"/>
                      </a:endParaRPr>
                    </a:p>
                  </a:txBody>
                  <a:tcPr marL="4725" marR="4725" marT="4725" marB="0" anchor="b"/>
                </a:tc>
              </a:tr>
              <a:tr h="299208">
                <a:tc>
                  <a:txBody>
                    <a:bodyPr/>
                    <a:lstStyle/>
                    <a:p>
                      <a:pPr algn="l" fontAlgn="b"/>
                      <a:r>
                        <a:rPr lang="fr-CH" sz="2000" u="none" strike="noStrike">
                          <a:effectLst/>
                        </a:rPr>
                        <a:t>17</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Totalement inutile !</a:t>
                      </a:r>
                      <a:endParaRPr lang="fr-CH" sz="2000" b="0" i="0" u="none" strike="noStrike" dirty="0">
                        <a:effectLst/>
                        <a:latin typeface="Arial" panose="020B0604020202020204" pitchFamily="34" charset="0"/>
                      </a:endParaRPr>
                    </a:p>
                  </a:txBody>
                  <a:tcPr marL="4725" marR="4725" marT="4725" marB="0" anchor="b"/>
                </a:tc>
              </a:tr>
              <a:tr h="888488">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A mon avis ce serait plus pertinent que chaque site (ou éventuellement deux sites un commun) se spécialise dans un master et que tous les cours aient lieu sur ce ou ces deux sites.</a:t>
                      </a:r>
                      <a:br>
                        <a:rPr lang="fr-CH" sz="2000" u="none" strike="noStrike" dirty="0">
                          <a:effectLst/>
                        </a:rPr>
                      </a:br>
                      <a:r>
                        <a:rPr lang="fr-CH" sz="2000" u="none" strike="noStrike" dirty="0">
                          <a:effectLst/>
                        </a:rPr>
                        <a:t>La manière de faire est extrêmement complexe, opaque, bureaucratique et les nombreux déplacements que doivent faire les étudiants </a:t>
                      </a:r>
                      <a:r>
                        <a:rPr lang="fr-CH" sz="2000" u="none" strike="noStrike" dirty="0" err="1">
                          <a:effectLst/>
                        </a:rPr>
                        <a:t>rédibitoires</a:t>
                      </a:r>
                      <a:endParaRPr lang="fr-CH" sz="2000" b="0" i="0" u="none" strike="noStrike" dirty="0">
                        <a:effectLst/>
                        <a:latin typeface="Arial" panose="020B0604020202020204" pitchFamily="34" charset="0"/>
                      </a:endParaRPr>
                    </a:p>
                  </a:txBody>
                  <a:tcPr marL="4725" marR="4725" marT="4725" marB="0" anchor="b"/>
                </a:tc>
              </a:tr>
              <a:tr h="593848">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&amp;</a:t>
                      </a:r>
                      <a:r>
                        <a:rPr lang="fr-CH" sz="2000" u="none" strike="noStrike" dirty="0" err="1">
                          <a:effectLst/>
                        </a:rPr>
                        <a:t>quot;Dictature&amp;quot</a:t>
                      </a:r>
                      <a:r>
                        <a:rPr lang="fr-CH" sz="2000" u="none" strike="noStrike" dirty="0">
                          <a:effectLst/>
                        </a:rPr>
                        <a:t>; : J'ai bien rempli demande d'avoir feedback par la coordination nationale : mais aucune feedback, pas pris en compte des modifications proposé .. NON j'</a:t>
                      </a:r>
                      <a:r>
                        <a:rPr lang="fr-CH" sz="2000" u="none" strike="noStrike" dirty="0" err="1">
                          <a:effectLst/>
                        </a:rPr>
                        <a:t>arrete</a:t>
                      </a:r>
                      <a:r>
                        <a:rPr lang="fr-CH" sz="2000" u="none" strike="noStrike" dirty="0">
                          <a:effectLst/>
                        </a:rPr>
                        <a:t> d'enseigner dans le cadres des MC   (Quelle est l'avantage d'avoir le même cours le </a:t>
                      </a:r>
                      <a:r>
                        <a:rPr lang="fr-CH" sz="2000" u="none" strike="noStrike" dirty="0" err="1">
                          <a:effectLst/>
                        </a:rPr>
                        <a:t>meme</a:t>
                      </a:r>
                      <a:r>
                        <a:rPr lang="fr-CH" sz="2000" u="none" strike="noStrike" dirty="0">
                          <a:effectLst/>
                        </a:rPr>
                        <a:t> jours / heure ? 0</a:t>
                      </a:r>
                      <a:endParaRPr lang="fr-CH" sz="2000" b="0" i="0" u="none" strike="noStrike" dirty="0">
                        <a:effectLst/>
                        <a:latin typeface="Arial" panose="020B0604020202020204" pitchFamily="34" charset="0"/>
                      </a:endParaRPr>
                    </a:p>
                  </a:txBody>
                  <a:tcPr marL="4725" marR="4725" marT="4725" marB="0" anchor="b"/>
                </a:tc>
              </a:tr>
              <a:tr h="368944">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C'est coordination est une entrave et pas une force de proposition.</a:t>
                      </a:r>
                      <a:endParaRPr lang="fr-CH" sz="2000" b="0" i="0" u="none" strike="noStrike">
                        <a:effectLst/>
                        <a:latin typeface="Arial" panose="020B0604020202020204" pitchFamily="34" charset="0"/>
                      </a:endParaRPr>
                    </a:p>
                  </a:txBody>
                  <a:tcPr marL="4725" marR="4725" marT="4725" marB="0" anchor="b"/>
                </a:tc>
              </a:tr>
              <a:tr h="299208">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Pas utile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Cette coordination paraît à l'heure actuelle plutôt comme une entrave, qu'un moyen de faire plus et mieux</a:t>
                      </a:r>
                      <a:endParaRPr lang="fr-CH" sz="2000" b="0" i="0" u="none" strike="noStrike">
                        <a:effectLst/>
                        <a:latin typeface="Arial" panose="020B0604020202020204" pitchFamily="34" charset="0"/>
                      </a:endParaRPr>
                    </a:p>
                  </a:txBody>
                  <a:tcPr marL="4725" marR="4725" marT="4725" marB="0" anchor="b"/>
                </a:tc>
              </a:tr>
              <a:tr h="299208">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Autre…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Complexe...</a:t>
                      </a:r>
                      <a:endParaRPr lang="fr-CH" sz="2000" b="0" i="0" u="none" strike="noStrike">
                        <a:effectLst/>
                        <a:latin typeface="Arial" panose="020B0604020202020204" pitchFamily="34" charset="0"/>
                      </a:endParaRPr>
                    </a:p>
                  </a:txBody>
                  <a:tcPr marL="4725" marR="4725" marT="4725" marB="0" anchor="b"/>
                </a:tc>
              </a:tr>
              <a:tr h="299208">
                <a:tc>
                  <a:txBody>
                    <a:bodyPr/>
                    <a:lstStyle/>
                    <a:p>
                      <a:pPr algn="l" fontAlgn="b"/>
                      <a:r>
                        <a:rPr lang="fr-CH" sz="2000" u="none" strike="noStrike">
                          <a:effectLst/>
                        </a:rPr>
                        <a:t>23</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Autre…</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Il n'y a pas l'air d'être en accord avec tout le monde il manque système embarqué</a:t>
                      </a:r>
                      <a:endParaRPr lang="fr-CH" sz="2000" b="0" i="0" u="none" strike="noStrike">
                        <a:effectLst/>
                        <a:latin typeface="Arial" panose="020B0604020202020204" pitchFamily="34" charset="0"/>
                      </a:endParaRPr>
                    </a:p>
                  </a:txBody>
                  <a:tcPr marL="4725" marR="4725" marT="4725" marB="0" anchor="b"/>
                </a:tc>
              </a:tr>
              <a:tr h="593848">
                <a:tc>
                  <a:txBody>
                    <a:bodyPr/>
                    <a:lstStyle/>
                    <a:p>
                      <a:pPr algn="l" fontAlgn="b"/>
                      <a:r>
                        <a:rPr lang="fr-CH" sz="2000" u="none" strike="noStrike" dirty="0">
                          <a:effectLst/>
                        </a:rPr>
                        <a:t>24</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a:effectLst/>
                        </a:rPr>
                        <a:t>mais je ne la ressens pas, existe-t-elle actuellement ?</a:t>
                      </a:r>
                      <a:endParaRPr lang="fr-CH" sz="2000" b="0" i="0" u="none" strike="noStrike">
                        <a:effectLst/>
                        <a:latin typeface="Arial" panose="020B0604020202020204" pitchFamily="34" charset="0"/>
                      </a:endParaRPr>
                    </a:p>
                  </a:txBody>
                  <a:tcPr marL="4725" marR="4725" marT="4725" marB="0" anchor="b"/>
                </a:tc>
              </a:tr>
              <a:tr h="1044276">
                <a:tc>
                  <a:txBody>
                    <a:bodyPr/>
                    <a:lstStyle/>
                    <a:p>
                      <a:pPr algn="l" fontAlgn="b"/>
                      <a:r>
                        <a:rPr lang="fr-CH" sz="2000" u="none" strike="noStrike" dirty="0">
                          <a:effectLst/>
                        </a:rPr>
                        <a:t>25</a:t>
                      </a:r>
                      <a:endParaRPr lang="fr-CH" sz="2000" b="0" i="0" u="none" strike="noStrike" dirty="0">
                        <a:effectLst/>
                        <a:latin typeface="Arial" panose="020B0604020202020204" pitchFamily="34" charset="0"/>
                      </a:endParaRPr>
                    </a:p>
                  </a:txBody>
                  <a:tcPr marL="4725" marR="4725" marT="4725"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4725" marR="4725" marT="4725" marB="0" anchor="b"/>
                </a:tc>
                <a:tc>
                  <a:txBody>
                    <a:bodyPr/>
                    <a:lstStyle/>
                    <a:p>
                      <a:pPr algn="l" fontAlgn="b"/>
                      <a:r>
                        <a:rPr lang="fr-CH" sz="2000" u="none" strike="noStrike" dirty="0">
                          <a:effectLst/>
                        </a:rPr>
                        <a:t>Je ne connais pas les détails: cela veut aussi dire que je suis mal informé !</a:t>
                      </a:r>
                      <a:endParaRPr lang="fr-CH" sz="2000" b="0" i="0" u="none" strike="noStrike" dirty="0">
                        <a:effectLst/>
                        <a:latin typeface="Arial" panose="020B0604020202020204" pitchFamily="34" charset="0"/>
                      </a:endParaRPr>
                    </a:p>
                  </a:txBody>
                  <a:tcPr marL="4725" marR="4725" marT="4725" marB="0" anchor="b"/>
                </a:tc>
              </a:tr>
            </a:tbl>
          </a:graphicData>
        </a:graphic>
      </p:graphicFrame>
    </p:spTree>
    <p:extLst>
      <p:ext uri="{BB962C8B-B14F-4D97-AF65-F5344CB8AC3E}">
        <p14:creationId xmlns:p14="http://schemas.microsoft.com/office/powerpoint/2010/main" val="22298293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Commentaires</a:t>
            </a:r>
            <a:endParaRPr lang="fr-CH" dirty="0"/>
          </a:p>
        </p:txBody>
      </p:sp>
    </p:spTree>
    <p:extLst>
      <p:ext uri="{BB962C8B-B14F-4D97-AF65-F5344CB8AC3E}">
        <p14:creationId xmlns:p14="http://schemas.microsoft.com/office/powerpoint/2010/main" val="26071527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smtClean="0"/>
              <a:t>(Q.16)…</a:t>
            </a:r>
            <a:endParaRPr lang="fr-CH" dirty="0"/>
          </a:p>
        </p:txBody>
      </p:sp>
      <p:graphicFrame>
        <p:nvGraphicFramePr>
          <p:cNvPr id="2" name="Tableau 1"/>
          <p:cNvGraphicFramePr>
            <a:graphicFrameLocks noGrp="1"/>
          </p:cNvGraphicFramePr>
          <p:nvPr>
            <p:extLst>
              <p:ext uri="{D42A27DB-BD31-4B8C-83A1-F6EECF244321}">
                <p14:modId xmlns:p14="http://schemas.microsoft.com/office/powerpoint/2010/main" val="2451007010"/>
              </p:ext>
            </p:extLst>
          </p:nvPr>
        </p:nvGraphicFramePr>
        <p:xfrm>
          <a:off x="174303" y="1231451"/>
          <a:ext cx="17133570" cy="8257185"/>
        </p:xfrm>
        <a:graphic>
          <a:graphicData uri="http://schemas.openxmlformats.org/drawingml/2006/table">
            <a:tbl>
              <a:tblPr>
                <a:tableStyleId>{3C2FFA5D-87B4-456A-9821-1D502468CF0F}</a:tableStyleId>
              </a:tblPr>
              <a:tblGrid>
                <a:gridCol w="720080"/>
                <a:gridCol w="3528392"/>
                <a:gridCol w="12885098"/>
              </a:tblGrid>
              <a:tr h="186024">
                <a:tc>
                  <a:txBody>
                    <a:bodyPr/>
                    <a:lstStyle/>
                    <a:p>
                      <a:pPr algn="l" fontAlgn="b"/>
                      <a:r>
                        <a:rPr lang="fr-CH" sz="1800" u="none" strike="noStrike" dirty="0">
                          <a:effectLst/>
                        </a:rPr>
                        <a:t>1</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Consultation sur le contenu des cours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C'est bien de consulter sur la forme.</a:t>
                      </a:r>
                      <a:br>
                        <a:rPr lang="fr-CH" sz="1800" u="none" strike="noStrike">
                          <a:effectLst/>
                        </a:rPr>
                      </a:br>
                      <a:r>
                        <a:rPr lang="fr-CH" sz="1800" u="none" strike="noStrike">
                          <a:effectLst/>
                        </a:rPr>
                        <a:t>Il faudrait consulter les enseignants sur le contenu des cours.</a:t>
                      </a:r>
                      <a:br>
                        <a:rPr lang="fr-CH" sz="1800" u="none" strike="noStrike">
                          <a:effectLst/>
                        </a:rPr>
                      </a:br>
                      <a:r>
                        <a:rPr lang="fr-CH" sz="1800" u="none" strike="noStrike">
                          <a:effectLst/>
                        </a:rPr>
                        <a:t>Il n'est plus possible pour l'enseignant ordinaire de se faire entendre.</a:t>
                      </a:r>
                      <a:endParaRPr lang="fr-CH" sz="1800" b="0" i="0" u="none" strike="noStrike">
                        <a:effectLst/>
                        <a:latin typeface="Arial" panose="020B0604020202020204" pitchFamily="34" charset="0"/>
                      </a:endParaRPr>
                    </a:p>
                  </a:txBody>
                  <a:tcPr marL="3065" marR="3065" marT="3065" marB="0" anchor="b"/>
                </a:tc>
              </a:tr>
              <a:tr h="620080">
                <a:tc>
                  <a:txBody>
                    <a:bodyPr/>
                    <a:lstStyle/>
                    <a:p>
                      <a:pPr algn="l" fontAlgn="b"/>
                      <a:r>
                        <a:rPr lang="fr-CH" sz="1800" u="none" strike="noStrike" dirty="0">
                          <a:effectLst/>
                        </a:rPr>
                        <a:t>2</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Contrainte de mobilité</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Je penses que les problèmes principaux du Master à la HES-SO sont davantage liés à l'organisation qu'au contenu même si je salue le retour à des profils mieux identifiables par les étudiants et les industriels. </a:t>
                      </a:r>
                      <a:br>
                        <a:rPr lang="fr-CH" sz="1800" u="none" strike="noStrike">
                          <a:effectLst/>
                        </a:rPr>
                      </a:br>
                      <a:r>
                        <a:rPr lang="fr-CH" sz="1800" u="none" strike="noStrike">
                          <a:effectLst/>
                        </a:rPr>
                        <a:t>Le incessants voyages subits par les étudiants pour assister aux cours ne sont pas la meilleure pub que l'on puisse faire pour le MSE. Il est clair que les cours avec laboratoire doivent être dispensés aux endroits où se trouvent ces labos mais pour le reste le Master CFF, comme l’appelle certains étudiants, représente une perte de temps importante et loin d'un optimum. </a:t>
                      </a:r>
                      <a:br>
                        <a:rPr lang="fr-CH" sz="1800" u="none" strike="noStrike">
                          <a:effectLst/>
                        </a:rPr>
                      </a:br>
                      <a:r>
                        <a:rPr lang="fr-CH" sz="1800" u="none" strike="noStrike">
                          <a:effectLst/>
                        </a:rPr>
                        <a:t>La réforme proposée va dans le bon sens car le profilage des différentes options doit être plus clair mais cela devra s'aplliquer également aux contenus et pas seulement aux dénominations.</a:t>
                      </a:r>
                      <a:br>
                        <a:rPr lang="fr-CH" sz="1800" u="none" strike="noStrike">
                          <a:effectLst/>
                        </a:rPr>
                      </a:br>
                      <a:r>
                        <a:rPr lang="fr-CH" sz="1800" u="none" strike="noStrike">
                          <a:effectLst/>
                        </a:rPr>
                        <a:t>Merci pour le travail et bon courage.</a:t>
                      </a:r>
                      <a:br>
                        <a:rPr lang="fr-CH" sz="1800" u="none" strike="noStrike">
                          <a:effectLst/>
                        </a:rPr>
                      </a:br>
                      <a:r>
                        <a:rPr lang="fr-CH" sz="1800" u="none" strike="noStrike">
                          <a:effectLst/>
                        </a:rPr>
                        <a:t>J.-M. Boéchat</a:t>
                      </a:r>
                      <a:endParaRPr lang="fr-CH" sz="1800" b="0" i="0" u="none" strike="noStrike">
                        <a:effectLst/>
                        <a:latin typeface="Arial" panose="020B0604020202020204" pitchFamily="34" charset="0"/>
                      </a:endParaRPr>
                    </a:p>
                  </a:txBody>
                  <a:tcPr marL="3065" marR="3065" marT="3065" marB="0" anchor="b"/>
                </a:tc>
              </a:tr>
              <a:tr h="248032">
                <a:tc>
                  <a:txBody>
                    <a:bodyPr/>
                    <a:lstStyle/>
                    <a:p>
                      <a:pPr algn="l" fontAlgn="b"/>
                      <a:r>
                        <a:rPr lang="fr-CH" sz="1800" u="none" strike="noStrike">
                          <a:effectLst/>
                        </a:rPr>
                        <a:t>3</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Contrainte de mobilité</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Il faut aller plus loin dans la remise en question. la centralisation des master à Lausanne est une contrainte qui a de fortes répercussions (négatives) sur la qualité du MSE. On ne dispose d'aucun équipement technique (pas de labos, d'expériences... et les trajets des enseignants et des étudiants sont épuisants. Expérience faite, je vais bientôt cesser d'enseigner dans le cadre du MSE!</a:t>
                      </a:r>
                      <a:endParaRPr lang="fr-CH" sz="1800" b="0" i="0" u="none" strike="noStrike">
                        <a:effectLst/>
                        <a:latin typeface="Arial" panose="020B0604020202020204" pitchFamily="34" charset="0"/>
                      </a:endParaRPr>
                    </a:p>
                  </a:txBody>
                  <a:tcPr marL="3065" marR="3065" marT="3065" marB="0" anchor="b"/>
                </a:tc>
              </a:tr>
              <a:tr h="124016">
                <a:tc>
                  <a:txBody>
                    <a:bodyPr/>
                    <a:lstStyle/>
                    <a:p>
                      <a:pPr algn="l" fontAlgn="b"/>
                      <a:r>
                        <a:rPr lang="fr-CH" sz="1800" u="none" strike="noStrike">
                          <a:effectLst/>
                        </a:rPr>
                        <a:t>4</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Coordination MSE inutile</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Si la coordination avec le MSE Suisse ne montre que des contraintes, elle est inutile (nombre de profs par module, synchronisation des cours sur ZH et LS).</a:t>
                      </a:r>
                      <a:endParaRPr lang="fr-CH" sz="1800" b="0" i="0" u="none" strike="noStrike">
                        <a:effectLst/>
                        <a:latin typeface="Arial" panose="020B0604020202020204" pitchFamily="34" charset="0"/>
                      </a:endParaRPr>
                    </a:p>
                  </a:txBody>
                  <a:tcPr marL="3065" marR="3065" marT="3065" marB="0" anchor="b"/>
                </a:tc>
              </a:tr>
              <a:tr h="186024">
                <a:tc>
                  <a:txBody>
                    <a:bodyPr/>
                    <a:lstStyle/>
                    <a:p>
                      <a:pPr algn="l" fontAlgn="b"/>
                      <a:r>
                        <a:rPr lang="fr-CH" sz="1800" u="none" strike="noStrike" dirty="0">
                          <a:effectLst/>
                        </a:rPr>
                        <a:t>5</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Critiques des MC</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Suite aux diverses discussions que j'ai eu et que j'ai avec les étudiants, je trouve dommage de remettre en cause les MA, car ceux-ci sont généralement très bien appréciés. Les critiques que j'entends viennent plutôt du côté des MC peu intéressants. A vérifier...</a:t>
                      </a:r>
                      <a:endParaRPr lang="fr-CH" sz="1800" b="0" i="0" u="none" strike="noStrike">
                        <a:effectLst/>
                        <a:latin typeface="Arial" panose="020B0604020202020204" pitchFamily="34" charset="0"/>
                      </a:endParaRPr>
                    </a:p>
                  </a:txBody>
                  <a:tcPr marL="3065" marR="3065" marT="3065" marB="0" anchor="b"/>
                </a:tc>
              </a:tr>
              <a:tr h="120368">
                <a:tc>
                  <a:txBody>
                    <a:bodyPr/>
                    <a:lstStyle/>
                    <a:p>
                      <a:pPr algn="l" fontAlgn="b"/>
                      <a:r>
                        <a:rPr lang="fr-CH" sz="1800" u="none" strike="noStrike">
                          <a:effectLst/>
                        </a:rPr>
                        <a:t>6</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Disparition des systèmes embarqués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Une fois encore, la disparition des systèmes embarqués n'est pas tolérable.</a:t>
                      </a:r>
                      <a:endParaRPr lang="fr-CH" sz="1800" b="0" i="0" u="none" strike="noStrike">
                        <a:effectLst/>
                        <a:latin typeface="Arial" panose="020B0604020202020204" pitchFamily="34" charset="0"/>
                      </a:endParaRPr>
                    </a:p>
                  </a:txBody>
                  <a:tcPr marL="3065" marR="3065" marT="3065" marB="0" anchor="b"/>
                </a:tc>
              </a:tr>
              <a:tr h="124016">
                <a:tc>
                  <a:txBody>
                    <a:bodyPr/>
                    <a:lstStyle/>
                    <a:p>
                      <a:pPr algn="l" fontAlgn="b"/>
                      <a:r>
                        <a:rPr lang="fr-CH" sz="1800" u="none" strike="noStrike" dirty="0">
                          <a:effectLst/>
                        </a:rPr>
                        <a:t>7</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Disparition des systèmes embarqués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Vu le nombre d'inscrit en embarqué, 0ù est passé cette orientation.</a:t>
                      </a:r>
                      <a:br>
                        <a:rPr lang="fr-CH" sz="1800" u="none" strike="noStrike">
                          <a:effectLst/>
                        </a:rPr>
                      </a:br>
                      <a:r>
                        <a:rPr lang="fr-CH" sz="1800" u="none" strike="noStrike">
                          <a:effectLst/>
                        </a:rPr>
                        <a:t>Des bachelors existent, mais pas de master.</a:t>
                      </a:r>
                      <a:endParaRPr lang="fr-CH" sz="1800" b="0" i="0" u="none" strike="noStrike">
                        <a:effectLst/>
                        <a:latin typeface="Arial" panose="020B0604020202020204" pitchFamily="34" charset="0"/>
                      </a:endParaRPr>
                    </a:p>
                  </a:txBody>
                  <a:tcPr marL="3065" marR="3065" marT="3065" marB="0" anchor="b"/>
                </a:tc>
              </a:tr>
              <a:tr h="310040">
                <a:tc>
                  <a:txBody>
                    <a:bodyPr/>
                    <a:lstStyle/>
                    <a:p>
                      <a:pPr algn="l" fontAlgn="b"/>
                      <a:r>
                        <a:rPr lang="fr-CH" sz="1800" u="none" strike="noStrike">
                          <a:effectLst/>
                        </a:rPr>
                        <a:t>8</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Efficience énergétiques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Le défi d'accompagner les entreprises dans le tournant énergétique fait partie intégrante de la stratégie de la confédération. La grille de lecture des cours proposé ne le démontre pas. La plupart de nos élèves sorte sans avoir les notions de bases des principes d'efficience énergétique des processus industriel et les industries commencent seulement à prendre conscience de l’ampleur de la question. Dans une vision d'avenir nous nous de faire progresser cette thématique.</a:t>
                      </a:r>
                      <a:endParaRPr lang="fr-CH" sz="1800" b="0" i="0" u="none" strike="noStrike">
                        <a:effectLst/>
                        <a:latin typeface="Arial" panose="020B0604020202020204" pitchFamily="34" charset="0"/>
                      </a:endParaRPr>
                    </a:p>
                  </a:txBody>
                  <a:tcPr marL="3065" marR="3065" marT="3065" marB="0" anchor="b"/>
                </a:tc>
              </a:tr>
              <a:tr h="372047">
                <a:tc>
                  <a:txBody>
                    <a:bodyPr/>
                    <a:lstStyle/>
                    <a:p>
                      <a:pPr algn="l" fontAlgn="b"/>
                      <a:r>
                        <a:rPr lang="fr-CH" sz="1800" u="none" strike="noStrike" dirty="0">
                          <a:effectLst/>
                        </a:rPr>
                        <a:t>9</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Fichez-moi la paix! </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J'ai déjà émis tout le mal que je pensais à propos des politiciens qui se sentent obligés "de faire quelque chose" (ce qui, en fin de compte, est peut-être louable, mais cela se transforme inévitablement en "il faut leur faire faire quelque chose").</a:t>
                      </a:r>
                      <a:br>
                        <a:rPr lang="fr-CH" sz="1800" u="none" strike="noStrike" dirty="0">
                          <a:effectLst/>
                        </a:rPr>
                      </a:br>
                      <a:r>
                        <a:rPr lang="fr-CH" sz="1800" u="none" strike="noStrike" dirty="0">
                          <a:effectLst/>
                        </a:rPr>
                        <a:t/>
                      </a:r>
                      <a:br>
                        <a:rPr lang="fr-CH" sz="1800" u="none" strike="noStrike" dirty="0">
                          <a:effectLst/>
                        </a:rPr>
                      </a:br>
                      <a:r>
                        <a:rPr lang="fr-CH" sz="1800" u="none" strike="noStrike" dirty="0" err="1">
                          <a:effectLst/>
                        </a:rPr>
                        <a:t>Fichez-moi</a:t>
                      </a:r>
                      <a:r>
                        <a:rPr lang="fr-CH" sz="1800" u="none" strike="noStrike" dirty="0">
                          <a:effectLst/>
                        </a:rPr>
                        <a:t> la paix et laissez-moi me concentrer sur mon enseignement pour que je puisse continuer à offrir des cours de qualité.</a:t>
                      </a:r>
                      <a:endParaRPr lang="fr-CH" sz="1800" b="0" i="0" u="none" strike="noStrike" dirty="0">
                        <a:effectLst/>
                        <a:latin typeface="Arial" panose="020B0604020202020204" pitchFamily="34" charset="0"/>
                      </a:endParaRPr>
                    </a:p>
                  </a:txBody>
                  <a:tcPr marL="3065" marR="3065" marT="3065" marB="0" anchor="b"/>
                </a:tc>
              </a:tr>
            </a:tbl>
          </a:graphicData>
        </a:graphic>
      </p:graphicFrame>
      <p:graphicFrame>
        <p:nvGraphicFramePr>
          <p:cNvPr id="7" name="Graphique 6"/>
          <p:cNvGraphicFramePr>
            <a:graphicFrameLocks/>
          </p:cNvGraphicFramePr>
          <p:nvPr>
            <p:extLst>
              <p:ext uri="{D42A27DB-BD31-4B8C-83A1-F6EECF244321}">
                <p14:modId xmlns:p14="http://schemas.microsoft.com/office/powerpoint/2010/main" val="663567075"/>
              </p:ext>
            </p:extLst>
          </p:nvPr>
        </p:nvGraphicFramePr>
        <p:xfrm>
          <a:off x="4782815" y="1147575"/>
          <a:ext cx="9145016" cy="84249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9862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smtClean="0"/>
              <a:t>(Q.16)…</a:t>
            </a:r>
            <a:endParaRPr lang="fr-CH" dirty="0"/>
          </a:p>
        </p:txBody>
      </p:sp>
      <p:graphicFrame>
        <p:nvGraphicFramePr>
          <p:cNvPr id="2" name="Tableau 1"/>
          <p:cNvGraphicFramePr>
            <a:graphicFrameLocks noGrp="1"/>
          </p:cNvGraphicFramePr>
          <p:nvPr>
            <p:extLst>
              <p:ext uri="{D42A27DB-BD31-4B8C-83A1-F6EECF244321}">
                <p14:modId xmlns:p14="http://schemas.microsoft.com/office/powerpoint/2010/main" val="172037613"/>
              </p:ext>
            </p:extLst>
          </p:nvPr>
        </p:nvGraphicFramePr>
        <p:xfrm>
          <a:off x="174303" y="1231451"/>
          <a:ext cx="17133570" cy="4678765"/>
        </p:xfrm>
        <a:graphic>
          <a:graphicData uri="http://schemas.openxmlformats.org/drawingml/2006/table">
            <a:tbl>
              <a:tblPr>
                <a:tableStyleId>{3C2FFA5D-87B4-456A-9821-1D502468CF0F}</a:tableStyleId>
              </a:tblPr>
              <a:tblGrid>
                <a:gridCol w="720080"/>
                <a:gridCol w="3528392"/>
                <a:gridCol w="12885098"/>
              </a:tblGrid>
              <a:tr h="806103">
                <a:tc>
                  <a:txBody>
                    <a:bodyPr/>
                    <a:lstStyle/>
                    <a:p>
                      <a:pPr algn="l" fontAlgn="b"/>
                      <a:r>
                        <a:rPr lang="fr-CH" sz="1800" u="none" strike="noStrike" dirty="0">
                          <a:effectLst/>
                        </a:rPr>
                        <a:t>10</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Manque analyse environnementale</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 L'exercice de générer des profils et des cours sans avoir fait une analyse environnementale sérieuse se prête à:</a:t>
                      </a:r>
                      <a:br>
                        <a:rPr lang="fr-CH" sz="1800" u="none" strike="noStrike">
                          <a:effectLst/>
                        </a:rPr>
                      </a:br>
                      <a:r>
                        <a:rPr lang="fr-CH" sz="1800" u="none" strike="noStrike">
                          <a:effectLst/>
                        </a:rPr>
                        <a:t>   - générer des cours plus en adéquation avec les souhaits des sites ou des enseignants qu'avec les demandes du marché</a:t>
                      </a:r>
                      <a:br>
                        <a:rPr lang="fr-CH" sz="1800" u="none" strike="noStrike">
                          <a:effectLst/>
                        </a:rPr>
                      </a:br>
                      <a:r>
                        <a:rPr lang="fr-CH" sz="1800" u="none" strike="noStrike">
                          <a:effectLst/>
                        </a:rPr>
                        <a:t>   - Donner l'impression que, comme ça a été par le passé, seulement ceux qui sont dans les sphères décisionnelles auront des cours MSE</a:t>
                      </a:r>
                      <a:br>
                        <a:rPr lang="fr-CH" sz="1800" u="none" strike="noStrike">
                          <a:effectLst/>
                        </a:rPr>
                      </a:br>
                      <a:r>
                        <a:rPr lang="fr-CH" sz="1800" u="none" strike="noStrike">
                          <a:effectLst/>
                        </a:rPr>
                        <a:t>   - La génération de profils "à la mode" du point de vue du nom mais pas utiles dans le monde du marché de l'emploi</a:t>
                      </a:r>
                      <a:br>
                        <a:rPr lang="fr-CH" sz="1800" u="none" strike="noStrike">
                          <a:effectLst/>
                        </a:rPr>
                      </a:br>
                      <a:r>
                        <a:rPr lang="fr-CH" sz="1800" u="none" strike="noStrike">
                          <a:effectLst/>
                        </a:rPr>
                        <a:t/>
                      </a:r>
                      <a:br>
                        <a:rPr lang="fr-CH" sz="1800" u="none" strike="noStrike">
                          <a:effectLst/>
                        </a:rPr>
                      </a:br>
                      <a:r>
                        <a:rPr lang="fr-CH" sz="1800" u="none" strike="noStrike">
                          <a:effectLst/>
                        </a:rPr>
                        <a:t>- Le fait de définir des plans d'études sans s'être prononcé sur quelles sont les compétences qui doivent être dispensées tout au long de la chaine de formation est un exercice qui génère des cours "à la noix", sans pouvoir vérifier ni la compatibilité entre les cours, ni la compatibilité avec les filières qui sont députées à nourrir les rangs du MSE</a:t>
                      </a:r>
                      <a:endParaRPr lang="fr-CH" sz="1800" b="0" i="0" u="none" strike="noStrike">
                        <a:effectLst/>
                        <a:latin typeface="Arial" panose="020B0604020202020204" pitchFamily="34" charset="0"/>
                      </a:endParaRPr>
                    </a:p>
                  </a:txBody>
                  <a:tcPr marL="3065" marR="3065" marT="3065" marB="0" anchor="b"/>
                </a:tc>
              </a:tr>
              <a:tr h="124016">
                <a:tc>
                  <a:txBody>
                    <a:bodyPr/>
                    <a:lstStyle/>
                    <a:p>
                      <a:pPr algn="l" fontAlgn="b"/>
                      <a:r>
                        <a:rPr lang="fr-CH" sz="1800" u="none" strike="noStrike" dirty="0">
                          <a:effectLst/>
                        </a:rPr>
                        <a:t>11</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Manque avis des étudiants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J'ai l'impression qu'on ne tient pas compte de l'avis des étudiants et que les cours qui vont bien (MA) vont être profondemment modifiés et les cours qui posent problème (MC) ne vont pas être changés.</a:t>
                      </a:r>
                      <a:endParaRPr lang="fr-CH" sz="1800" b="0" i="0" u="none" strike="noStrike">
                        <a:effectLst/>
                        <a:latin typeface="Arial" panose="020B0604020202020204" pitchFamily="34" charset="0"/>
                      </a:endParaRPr>
                    </a:p>
                  </a:txBody>
                  <a:tcPr marL="3065" marR="3065" marT="3065" marB="0" anchor="b"/>
                </a:tc>
              </a:tr>
              <a:tr h="124016">
                <a:tc>
                  <a:txBody>
                    <a:bodyPr/>
                    <a:lstStyle/>
                    <a:p>
                      <a:pPr algn="l" fontAlgn="b"/>
                      <a:r>
                        <a:rPr lang="fr-CH" sz="1800" u="none" strike="noStrike">
                          <a:effectLst/>
                        </a:rPr>
                        <a:t>12</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Manque de nouveauté</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Il faut arrêter d'inventer des noms pour les choses connues, sans y apporter de vrai nouveauté. La vrai différence doit ressortir des objectifs/profils, non pas du nom. Ce dernier n'en sera qu'une conséquence.</a:t>
                      </a:r>
                      <a:endParaRPr lang="fr-CH" sz="1800" b="0" i="0" u="none" strike="noStrike">
                        <a:effectLst/>
                        <a:latin typeface="Arial" panose="020B0604020202020204" pitchFamily="34" charset="0"/>
                      </a:endParaRPr>
                    </a:p>
                  </a:txBody>
                  <a:tcPr marL="3065" marR="3065" marT="3065" marB="0" anchor="b"/>
                </a:tc>
              </a:tr>
              <a:tr h="310040">
                <a:tc>
                  <a:txBody>
                    <a:bodyPr/>
                    <a:lstStyle/>
                    <a:p>
                      <a:pPr algn="l" fontAlgn="b"/>
                      <a:r>
                        <a:rPr lang="fr-CH" sz="1800" u="none" strike="noStrike" dirty="0">
                          <a:effectLst/>
                        </a:rPr>
                        <a:t>13</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Niveau d'entrée</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Pour moi, en tant qu'enseignant, le niveau d'entrée des étudiants dans le MSE est problématique. Le niveau contractuel des enseignements selon les fiches modules est bien de niveau master, mais constitue un saut important par rapport au niveau Bachelor HES suivant les cursus Bachelor suivis pour entrer dans le MSE. Cela crée des classes divisées avec des étudiants qui ont vraiment du mal à suivre dans certains cours.</a:t>
                      </a:r>
                      <a:endParaRPr lang="fr-CH" sz="1800" b="0" i="0" u="none" strike="noStrike">
                        <a:effectLst/>
                        <a:latin typeface="Arial" panose="020B0604020202020204" pitchFamily="34" charset="0"/>
                      </a:endParaRPr>
                    </a:p>
                  </a:txBody>
                  <a:tcPr marL="3065" marR="3065" marT="3065" marB="0" anchor="b"/>
                </a:tc>
              </a:tr>
              <a:tr h="171434">
                <a:tc>
                  <a:txBody>
                    <a:bodyPr/>
                    <a:lstStyle/>
                    <a:p>
                      <a:pPr algn="l" fontAlgn="b"/>
                      <a:r>
                        <a:rPr lang="fr-CH" sz="1800" u="none" strike="noStrike">
                          <a:effectLst/>
                        </a:rPr>
                        <a:t>14</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a:effectLst/>
                        </a:rPr>
                        <a:t>Nouvelles notions? </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en-US" sz="1800" u="none" strike="noStrike" dirty="0">
                          <a:effectLst/>
                        </a:rPr>
                        <a:t>Comment </a:t>
                      </a:r>
                      <a:r>
                        <a:rPr lang="en-US" sz="1800" u="none" strike="noStrike" dirty="0" err="1">
                          <a:effectLst/>
                        </a:rPr>
                        <a:t>amener</a:t>
                      </a:r>
                      <a:r>
                        <a:rPr lang="en-US" sz="1800" u="none" strike="noStrike" dirty="0">
                          <a:effectLst/>
                        </a:rPr>
                        <a:t> les notions de big data, machine learning, data fusion?</a:t>
                      </a:r>
                      <a:endParaRPr lang="en-US" sz="1800" b="0" i="0" u="none" strike="noStrike" dirty="0">
                        <a:effectLst/>
                        <a:latin typeface="Arial" panose="020B0604020202020204" pitchFamily="34" charset="0"/>
                      </a:endParaRPr>
                    </a:p>
                  </a:txBody>
                  <a:tcPr marL="3065" marR="3065" marT="3065" marB="0" anchor="b"/>
                </a:tc>
              </a:tr>
            </a:tbl>
          </a:graphicData>
        </a:graphic>
      </p:graphicFrame>
    </p:spTree>
    <p:extLst>
      <p:ext uri="{BB962C8B-B14F-4D97-AF65-F5344CB8AC3E}">
        <p14:creationId xmlns:p14="http://schemas.microsoft.com/office/powerpoint/2010/main" val="3203186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smtClean="0"/>
              <a:t>(Q.16)…</a:t>
            </a:r>
            <a:endParaRPr lang="fr-CH" dirty="0"/>
          </a:p>
        </p:txBody>
      </p:sp>
      <p:graphicFrame>
        <p:nvGraphicFramePr>
          <p:cNvPr id="2" name="Tableau 1"/>
          <p:cNvGraphicFramePr>
            <a:graphicFrameLocks noGrp="1"/>
          </p:cNvGraphicFramePr>
          <p:nvPr>
            <p:extLst>
              <p:ext uri="{D42A27DB-BD31-4B8C-83A1-F6EECF244321}">
                <p14:modId xmlns:p14="http://schemas.microsoft.com/office/powerpoint/2010/main" val="203951139"/>
              </p:ext>
            </p:extLst>
          </p:nvPr>
        </p:nvGraphicFramePr>
        <p:xfrm>
          <a:off x="174303" y="1231451"/>
          <a:ext cx="17133570" cy="8787435"/>
        </p:xfrm>
        <a:graphic>
          <a:graphicData uri="http://schemas.openxmlformats.org/drawingml/2006/table">
            <a:tbl>
              <a:tblPr>
                <a:tableStyleId>{3C2FFA5D-87B4-456A-9821-1D502468CF0F}</a:tableStyleId>
              </a:tblPr>
              <a:tblGrid>
                <a:gridCol w="720080"/>
                <a:gridCol w="3528392"/>
                <a:gridCol w="12885098"/>
              </a:tblGrid>
              <a:tr h="1922246">
                <a:tc>
                  <a:txBody>
                    <a:bodyPr/>
                    <a:lstStyle/>
                    <a:p>
                      <a:pPr algn="l" fontAlgn="b"/>
                      <a:r>
                        <a:rPr lang="fr-CH" sz="1800" u="none" strike="noStrike" dirty="0">
                          <a:effectLst/>
                        </a:rPr>
                        <a:t>15</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Organisation en général</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Etant complétement un enfant des HES et ayant fait mon master à plein temps dans la toute première volée, j'ai personnellement acquis durant ce master des compétences avec une réelle plus-value. Avec tous les défauts évidents et inévitables d'organisation qu'a connu la première mouture, ce master m'avait permis de faire un saut théorique et d'ajouter au monde technique pur des connaissances me permettant d’appréhender la recherche (par </a:t>
                      </a:r>
                      <a:r>
                        <a:rPr lang="fr-CH" sz="1800" u="none" strike="noStrike" dirty="0" err="1">
                          <a:effectLst/>
                        </a:rPr>
                        <a:t>exple</a:t>
                      </a:r>
                      <a:r>
                        <a:rPr lang="fr-CH" sz="1800" u="none" strike="noStrike" dirty="0">
                          <a:effectLst/>
                        </a:rPr>
                        <a:t>, connaissances suffisantes pour une bonne lecture et compréhension d'articles scientifique, connaissances suffisantes pour apprendre et comprendre de manière indépendante de nouveaux concepts avancées au niveau scientifique). Ceci probablement dû au fait que comme c'était la première fois que ce master existait, les professeurs impliqués montraient une réelle motivation à nous faire partager" enfin leur connaissances de pointe". Après quelques années dans un institut de recherche, ma surprise a été grande lorsque j'ai constaté que nos actuels étudiants en master étaient, pour une part non négligeable, déçus de leur formation. Bien que peut impliqué dans cette formation (je n'ai suivi que des PA et TM), comme je l'ai vécu, je me permets de vous faire part de mes considérations:</a:t>
                      </a:r>
                      <a:br>
                        <a:rPr lang="fr-CH" sz="1800" u="none" strike="noStrike" dirty="0">
                          <a:effectLst/>
                        </a:rPr>
                      </a:br>
                      <a:r>
                        <a:rPr lang="fr-CH" sz="1800" u="none" strike="noStrike" dirty="0">
                          <a:effectLst/>
                        </a:rPr>
                        <a:t>-il semble que le fait que les cours ne soient pas reconduis s'il n'y a pas assez de participants, tous les cours réputés difficiles disparaissent (c'est le cas pour plusieurs cours qui étaient effectivement difficiles mais qui m'avaient vraiment appris beaucoup et qui n'existent plus aujourd'hui). Cela va paupériser la formation à long terme.</a:t>
                      </a:r>
                      <a:br>
                        <a:rPr lang="fr-CH" sz="1800" u="none" strike="noStrike" dirty="0">
                          <a:effectLst/>
                        </a:rPr>
                      </a:br>
                      <a:r>
                        <a:rPr lang="fr-CH" sz="1800" u="none" strike="noStrike" dirty="0">
                          <a:effectLst/>
                        </a:rPr>
                        <a:t>-au départ, le master n'était accessible que pour les 20% meilleurs étudiants ou sur dossier. Probablement pour avoir assez d'étudiants pour des raisons politiques évidentes et compréhensibles, cette règle devient de plus en plus inappliquée. Il est possible que cela ait permis de donner une assise au master par le nombre d'étudiants, mais maintenant je pense qu'il est dangereux de continuer dans cette voix car cela va donner au master une coloration plus "quelques cours et crédits ECTS de plus" pour les étudiants plutôt que "une plus-value réelle de connaissances".</a:t>
                      </a:r>
                      <a:br>
                        <a:rPr lang="fr-CH" sz="1800" u="none" strike="noStrike" dirty="0">
                          <a:effectLst/>
                        </a:rPr>
                      </a:br>
                      <a:r>
                        <a:rPr lang="fr-CH" sz="1800" u="none" strike="noStrike" dirty="0">
                          <a:effectLst/>
                        </a:rPr>
                        <a:t>-enfin, le cursus duale chère à notre pays implique que les étudiants </a:t>
                      </a:r>
                      <a:r>
                        <a:rPr lang="fr-CH" sz="1800" u="none" strike="noStrike" dirty="0" err="1">
                          <a:effectLst/>
                        </a:rPr>
                        <a:t>bachelor</a:t>
                      </a:r>
                      <a:r>
                        <a:rPr lang="fr-CH" sz="1800" u="none" strike="noStrike" dirty="0">
                          <a:effectLst/>
                        </a:rPr>
                        <a:t> de nos écoles HES sortent avec un énorme bagage de compétences assez spécialisées et liées à la pratique, mais avec quelques manques théoriques en comparaison avec la formation universitaire. Personnellement, mon attente lorsque j'ai effectué ce master à l'époque était de combler ces manques théoriques, ce que j'avais pu faire alors. Aujourd'hui, il semble que l'approche du master est de "spécialiser des spécialistes" alors qu'il devrait, de mon point de vue, leur ouvrir un panorama nouveau par une solide formation théorique.</a:t>
                      </a:r>
                      <a:br>
                        <a:rPr lang="fr-CH" sz="1800" u="none" strike="noStrike" dirty="0">
                          <a:effectLst/>
                        </a:rPr>
                      </a:br>
                      <a:r>
                        <a:rPr lang="fr-CH" sz="1800" u="none" strike="noStrike" dirty="0">
                          <a:effectLst/>
                        </a:rPr>
                        <a:t>En espérant que ces considérations puissent être utiles et surtout fertiles lors des discussions organisationnelles sur la formation du master.</a:t>
                      </a:r>
                      <a:endParaRPr lang="fr-CH" sz="1800" b="0" i="0" u="none" strike="noStrike" dirty="0">
                        <a:effectLst/>
                        <a:latin typeface="Arial" panose="020B0604020202020204" pitchFamily="34" charset="0"/>
                      </a:endParaRPr>
                    </a:p>
                  </a:txBody>
                  <a:tcPr marL="3065" marR="3065" marT="3065" marB="0" anchor="b"/>
                </a:tc>
              </a:tr>
              <a:tr h="186024">
                <a:tc>
                  <a:txBody>
                    <a:bodyPr/>
                    <a:lstStyle/>
                    <a:p>
                      <a:pPr algn="l" fontAlgn="b"/>
                      <a:r>
                        <a:rPr lang="fr-CH" sz="1800" u="none" strike="noStrike" dirty="0">
                          <a:effectLst/>
                        </a:rPr>
                        <a:t>16</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Ou est la doc? </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J'ai voulu aller consulter les programmes de cours actuels sur le site internet HES-SO, on ne trouve pas de documentation claire (plans d'études </a:t>
                      </a:r>
                      <a:r>
                        <a:rPr lang="fr-CH" sz="1800" u="none" strike="noStrike" dirty="0" err="1">
                          <a:effectLst/>
                        </a:rPr>
                        <a:t>etc</a:t>
                      </a:r>
                      <a:r>
                        <a:rPr lang="fr-CH" sz="1800" u="none" strike="noStrike" dirty="0">
                          <a:effectLst/>
                        </a:rPr>
                        <a:t>). Ou caché quelque part ? cet aspect semble grandement améliorable.</a:t>
                      </a:r>
                      <a:endParaRPr lang="fr-CH" sz="1800" b="0" i="0" u="none" strike="noStrike" dirty="0">
                        <a:effectLst/>
                        <a:latin typeface="Arial" panose="020B0604020202020204" pitchFamily="34" charset="0"/>
                      </a:endParaRPr>
                    </a:p>
                  </a:txBody>
                  <a:tcPr marL="3065" marR="3065" marT="3065" marB="0" anchor="b"/>
                </a:tc>
              </a:tr>
              <a:tr h="434056">
                <a:tc>
                  <a:txBody>
                    <a:bodyPr/>
                    <a:lstStyle/>
                    <a:p>
                      <a:pPr algn="l" fontAlgn="b"/>
                      <a:r>
                        <a:rPr lang="fr-CH" sz="1800" u="none" strike="noStrike" dirty="0">
                          <a:effectLst/>
                        </a:rPr>
                        <a:t>17</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Pas assez en lien avec l'industrie</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Les matériaux avancés, les techniques de production et le nano-microtechniques sont </a:t>
                      </a:r>
                      <a:r>
                        <a:rPr lang="fr-CH" sz="1800" u="none" strike="noStrike" dirty="0" err="1">
                          <a:effectLst/>
                        </a:rPr>
                        <a:t>sous-rerpésentés</a:t>
                      </a:r>
                      <a:r>
                        <a:rPr lang="fr-CH" sz="1800" u="none" strike="noStrike" dirty="0">
                          <a:effectLst/>
                        </a:rPr>
                        <a:t> dans le nouveau programme. Pour la Suisse Romande ceci est </a:t>
                      </a:r>
                      <a:r>
                        <a:rPr lang="fr-CH" sz="1800" u="none" strike="noStrike" dirty="0" err="1">
                          <a:effectLst/>
                        </a:rPr>
                        <a:t>surprennant</a:t>
                      </a:r>
                      <a:r>
                        <a:rPr lang="fr-CH" sz="1800" u="none" strike="noStrike" dirty="0">
                          <a:effectLst/>
                        </a:rPr>
                        <a:t>, voir </a:t>
                      </a:r>
                      <a:r>
                        <a:rPr lang="fr-CH" sz="1800" u="none" strike="noStrike" dirty="0" err="1">
                          <a:effectLst/>
                        </a:rPr>
                        <a:t>pré-occupant</a:t>
                      </a:r>
                      <a:r>
                        <a:rPr lang="fr-CH" sz="1800" u="none" strike="noStrike" dirty="0">
                          <a:effectLst/>
                        </a:rPr>
                        <a:t>, si on regarde l'activité forte des secteurs tels que l'horlogerie, l'industrie de précision, l'industrie travaillant pour le médical, l'industrie active dans des procédés liés aux matériaux etc. Il n'y a pas que des grandes entreprises mais aussi un tissu économique du B2B qui pourrait en profiter. Ce choix est aussi </a:t>
                      </a:r>
                      <a:r>
                        <a:rPr lang="fr-CH" sz="1800" u="none" strike="noStrike" dirty="0" err="1">
                          <a:effectLst/>
                        </a:rPr>
                        <a:t>surprennant</a:t>
                      </a:r>
                      <a:r>
                        <a:rPr lang="fr-CH" sz="1800" u="none" strike="noStrike" dirty="0">
                          <a:effectLst/>
                        </a:rPr>
                        <a:t> si on regarde le tissu industriel en Suisse Alémanique qui ont plusieurs entreprises actives dans les microtechniques.</a:t>
                      </a:r>
                      <a:endParaRPr lang="fr-CH" sz="1800" b="0" i="0" u="none" strike="noStrike" dirty="0">
                        <a:effectLst/>
                        <a:latin typeface="Arial" panose="020B0604020202020204" pitchFamily="34" charset="0"/>
                      </a:endParaRPr>
                    </a:p>
                  </a:txBody>
                  <a:tcPr marL="3065" marR="3065" marT="3065" marB="0" anchor="b"/>
                </a:tc>
              </a:tr>
            </a:tbl>
          </a:graphicData>
        </a:graphic>
      </p:graphicFrame>
    </p:spTree>
    <p:extLst>
      <p:ext uri="{BB962C8B-B14F-4D97-AF65-F5344CB8AC3E}">
        <p14:creationId xmlns:p14="http://schemas.microsoft.com/office/powerpoint/2010/main" val="3901983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smtClean="0"/>
              <a:t>(Q.16)…</a:t>
            </a:r>
            <a:endParaRPr lang="fr-CH" dirty="0"/>
          </a:p>
        </p:txBody>
      </p:sp>
      <p:graphicFrame>
        <p:nvGraphicFramePr>
          <p:cNvPr id="2" name="Tableau 1"/>
          <p:cNvGraphicFramePr>
            <a:graphicFrameLocks noGrp="1"/>
          </p:cNvGraphicFramePr>
          <p:nvPr>
            <p:extLst>
              <p:ext uri="{D42A27DB-BD31-4B8C-83A1-F6EECF244321}">
                <p14:modId xmlns:p14="http://schemas.microsoft.com/office/powerpoint/2010/main" val="625595545"/>
              </p:ext>
            </p:extLst>
          </p:nvPr>
        </p:nvGraphicFramePr>
        <p:xfrm>
          <a:off x="174303" y="1231451"/>
          <a:ext cx="17133570" cy="4672635"/>
        </p:xfrm>
        <a:graphic>
          <a:graphicData uri="http://schemas.openxmlformats.org/drawingml/2006/table">
            <a:tbl>
              <a:tblPr>
                <a:tableStyleId>{3C2FFA5D-87B4-456A-9821-1D502468CF0F}</a:tableStyleId>
              </a:tblPr>
              <a:tblGrid>
                <a:gridCol w="720080"/>
                <a:gridCol w="3528392"/>
                <a:gridCol w="12885098"/>
              </a:tblGrid>
              <a:tr h="558072">
                <a:tc>
                  <a:txBody>
                    <a:bodyPr/>
                    <a:lstStyle/>
                    <a:p>
                      <a:pPr algn="l" fontAlgn="b"/>
                      <a:r>
                        <a:rPr lang="fr-CH" sz="1800" u="none" strike="noStrike" dirty="0">
                          <a:effectLst/>
                        </a:rPr>
                        <a:t>18</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Problèmes multiples</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Une question importante qui manque : l'hétérogénéité, et les prérequis non respectés pour les modules centraux.</a:t>
                      </a:r>
                      <a:br>
                        <a:rPr lang="fr-CH" sz="1800" u="none" strike="noStrike" dirty="0">
                          <a:effectLst/>
                        </a:rPr>
                      </a:br>
                      <a:r>
                        <a:rPr lang="fr-CH" sz="1800" u="none" strike="noStrike" dirty="0">
                          <a:effectLst/>
                        </a:rPr>
                        <a:t>Les informations sur les fiches de cours sont pas respectées.</a:t>
                      </a:r>
                      <a:br>
                        <a:rPr lang="fr-CH" sz="1800" u="none" strike="noStrike" dirty="0">
                          <a:effectLst/>
                        </a:rPr>
                      </a:br>
                      <a:r>
                        <a:rPr lang="fr-CH" sz="1800" u="none" strike="noStrike" dirty="0">
                          <a:effectLst/>
                        </a:rPr>
                        <a:t/>
                      </a:r>
                      <a:br>
                        <a:rPr lang="fr-CH" sz="1800" u="none" strike="noStrike" dirty="0">
                          <a:effectLst/>
                        </a:rPr>
                      </a:br>
                      <a:r>
                        <a:rPr lang="fr-CH" sz="1800" u="none" strike="noStrike" dirty="0">
                          <a:effectLst/>
                        </a:rPr>
                        <a:t>Souvent on se trouve comme prof dans des situations où 30% des étudiants n'ont pas les prérequis pour un cours central donné.</a:t>
                      </a:r>
                      <a:br>
                        <a:rPr lang="fr-CH" sz="1800" u="none" strike="noStrike" dirty="0">
                          <a:effectLst/>
                        </a:rPr>
                      </a:br>
                      <a:r>
                        <a:rPr lang="fr-CH" sz="1800" u="none" strike="noStrike" dirty="0">
                          <a:effectLst/>
                        </a:rPr>
                        <a:t/>
                      </a:r>
                      <a:br>
                        <a:rPr lang="fr-CH" sz="1800" u="none" strike="noStrike" dirty="0">
                          <a:effectLst/>
                        </a:rPr>
                      </a:br>
                      <a:r>
                        <a:rPr lang="fr-CH" sz="1800" u="none" strike="noStrike" dirty="0">
                          <a:effectLst/>
                        </a:rPr>
                        <a:t>L'autre problème : avant d'uniformiser le Master, il aurait fallu uniformiser un peu le </a:t>
                      </a:r>
                      <a:r>
                        <a:rPr lang="fr-CH" sz="1800" u="none" strike="noStrike" dirty="0" err="1">
                          <a:effectLst/>
                        </a:rPr>
                        <a:t>Bachelor</a:t>
                      </a:r>
                      <a:r>
                        <a:rPr lang="fr-CH" sz="1800" u="none" strike="noStrike" dirty="0">
                          <a:effectLst/>
                        </a:rPr>
                        <a:t>  ...  mais les "sites" s'y opposent, et je pense pas que le PEC2020 y va changer beaucoup.</a:t>
                      </a:r>
                      <a:endParaRPr lang="fr-CH" sz="1800" b="0" i="0" u="none" strike="noStrike" dirty="0">
                        <a:effectLst/>
                        <a:latin typeface="Arial" panose="020B0604020202020204" pitchFamily="34" charset="0"/>
                      </a:endParaRPr>
                    </a:p>
                  </a:txBody>
                  <a:tcPr marL="3065" marR="3065" marT="3065" marB="0" anchor="b"/>
                </a:tc>
              </a:tr>
              <a:tr h="496063">
                <a:tc>
                  <a:txBody>
                    <a:bodyPr/>
                    <a:lstStyle/>
                    <a:p>
                      <a:pPr algn="l" fontAlgn="b"/>
                      <a:r>
                        <a:rPr lang="fr-CH" sz="1800" u="none" strike="noStrike" dirty="0">
                          <a:solidFill>
                            <a:srgbClr val="C00000"/>
                          </a:solidFill>
                          <a:effectLst/>
                        </a:rPr>
                        <a:t>19</a:t>
                      </a:r>
                      <a:endParaRPr lang="fr-CH" sz="1800" b="0" i="0" u="none" strike="noStrike" dirty="0">
                        <a:solidFill>
                          <a:srgbClr val="C00000"/>
                        </a:solidFill>
                        <a:effectLst/>
                        <a:latin typeface="Arial" panose="020B0604020202020204" pitchFamily="34" charset="0"/>
                      </a:endParaRPr>
                    </a:p>
                  </a:txBody>
                  <a:tcPr marL="3065" marR="3065" marT="3065" marB="0" anchor="b"/>
                </a:tc>
                <a:tc>
                  <a:txBody>
                    <a:bodyPr/>
                    <a:lstStyle/>
                    <a:p>
                      <a:pPr algn="l" fontAlgn="b"/>
                      <a:r>
                        <a:rPr lang="fr-CH" sz="1800" u="none" strike="noStrike" dirty="0">
                          <a:solidFill>
                            <a:srgbClr val="C00000"/>
                          </a:solidFill>
                          <a:effectLst/>
                        </a:rPr>
                        <a:t>Questionnaire trop concentré sur </a:t>
                      </a:r>
                      <a:r>
                        <a:rPr lang="fr-CH" sz="1800" u="none" strike="noStrike" dirty="0" err="1">
                          <a:solidFill>
                            <a:srgbClr val="C00000"/>
                          </a:solidFill>
                          <a:effectLst/>
                        </a:rPr>
                        <a:t>redesign</a:t>
                      </a:r>
                      <a:endParaRPr lang="fr-CH" sz="1800" b="0" i="0" u="none" strike="noStrike" dirty="0">
                        <a:solidFill>
                          <a:srgbClr val="C00000"/>
                        </a:solidFill>
                        <a:effectLst/>
                        <a:latin typeface="Arial" panose="020B0604020202020204" pitchFamily="34" charset="0"/>
                      </a:endParaRPr>
                    </a:p>
                  </a:txBody>
                  <a:tcPr marL="3065" marR="3065" marT="3065" marB="0" anchor="b"/>
                </a:tc>
                <a:tc>
                  <a:txBody>
                    <a:bodyPr/>
                    <a:lstStyle/>
                    <a:p>
                      <a:pPr algn="l" fontAlgn="b"/>
                      <a:r>
                        <a:rPr lang="fr-CH" sz="1800" u="none" strike="noStrike" dirty="0">
                          <a:solidFill>
                            <a:srgbClr val="C00000"/>
                          </a:solidFill>
                          <a:effectLst/>
                        </a:rPr>
                        <a:t>Je trouve le questionnaire relativement biaisé contre le projet de </a:t>
                      </a:r>
                      <a:r>
                        <a:rPr lang="fr-CH" sz="1800" u="none" strike="noStrike" dirty="0" err="1">
                          <a:solidFill>
                            <a:srgbClr val="C00000"/>
                          </a:solidFill>
                          <a:effectLst/>
                        </a:rPr>
                        <a:t>redesign</a:t>
                      </a:r>
                      <a:r>
                        <a:rPr lang="fr-CH" sz="1800" u="none" strike="noStrike" dirty="0">
                          <a:solidFill>
                            <a:srgbClr val="C00000"/>
                          </a:solidFill>
                          <a:effectLst/>
                        </a:rPr>
                        <a:t>. Le projet est pourtant intéressant car il vise à résoudre certains problèmes que nous vivons avec la forme actuelle du MSE  à la HES-SO. Par ex, le questionnaire aurait pu contenir des questions orientées sur les problèmes actuels: étudiants qui quittent en milieu de cursus, peu d'implication de la dimension recherche et instituts (les MRU sont menées par des personnes qui ne font pas de recherche, en tout cas sur certains sites), peu de coordination sur le contenu des cours (avec parfois beaucoup de redondances entre les cours master ou les cours </a:t>
                      </a:r>
                      <a:r>
                        <a:rPr lang="fr-CH" sz="1800" u="none" strike="noStrike" dirty="0" err="1">
                          <a:solidFill>
                            <a:srgbClr val="C00000"/>
                          </a:solidFill>
                          <a:effectLst/>
                        </a:rPr>
                        <a:t>bachelor</a:t>
                      </a:r>
                      <a:r>
                        <a:rPr lang="fr-CH" sz="1800" u="none" strike="noStrike" dirty="0">
                          <a:solidFill>
                            <a:srgbClr val="C00000"/>
                          </a:solidFill>
                          <a:effectLst/>
                        </a:rPr>
                        <a:t>), profs qui enseignent des matières sur lesquelles ils ont peu de compétences avérées en recherche etc.</a:t>
                      </a:r>
                      <a:endParaRPr lang="fr-CH" sz="1800" b="0" i="0" u="none" strike="noStrike" dirty="0">
                        <a:solidFill>
                          <a:srgbClr val="C00000"/>
                        </a:solidFill>
                        <a:effectLst/>
                        <a:latin typeface="Arial" panose="020B0604020202020204" pitchFamily="34" charset="0"/>
                      </a:endParaRPr>
                    </a:p>
                  </a:txBody>
                  <a:tcPr marL="3065" marR="3065" marT="3065" marB="0" anchor="b"/>
                </a:tc>
              </a:tr>
              <a:tr h="248032">
                <a:tc>
                  <a:txBody>
                    <a:bodyPr/>
                    <a:lstStyle/>
                    <a:p>
                      <a:pPr algn="l" fontAlgn="b"/>
                      <a:r>
                        <a:rPr lang="fr-CH" sz="1800" u="none" strike="noStrike" dirty="0">
                          <a:effectLst/>
                        </a:rPr>
                        <a:t>20</a:t>
                      </a:r>
                      <a:endParaRPr lang="fr-CH" sz="1800" b="0" i="0" u="none" strike="noStrike" dirty="0">
                        <a:effectLst/>
                        <a:latin typeface="Arial" panose="020B0604020202020204" pitchFamily="34" charset="0"/>
                      </a:endParaRPr>
                    </a:p>
                  </a:txBody>
                  <a:tcPr marL="3065" marR="3065" marT="3065" marB="0" anchor="b"/>
                </a:tc>
                <a:tc>
                  <a:txBody>
                    <a:bodyPr/>
                    <a:lstStyle/>
                    <a:p>
                      <a:pPr algn="l" fontAlgn="b"/>
                      <a:r>
                        <a:rPr lang="fr-CH" sz="1800" u="none" strike="noStrike">
                          <a:effectLst/>
                        </a:rPr>
                        <a:t>Trop dogmatique</a:t>
                      </a:r>
                      <a:endParaRPr lang="fr-CH" sz="1800" b="0" i="0" u="none" strike="noStrike">
                        <a:effectLst/>
                        <a:latin typeface="Arial" panose="020B0604020202020204" pitchFamily="34" charset="0"/>
                      </a:endParaRPr>
                    </a:p>
                  </a:txBody>
                  <a:tcPr marL="3065" marR="3065" marT="3065" marB="0" anchor="b"/>
                </a:tc>
                <a:tc>
                  <a:txBody>
                    <a:bodyPr/>
                    <a:lstStyle/>
                    <a:p>
                      <a:pPr algn="l" fontAlgn="b"/>
                      <a:r>
                        <a:rPr lang="fr-CH" sz="1800" u="none" strike="noStrike" dirty="0">
                          <a:effectLst/>
                        </a:rPr>
                        <a:t>- Le master </a:t>
                      </a:r>
                      <a:r>
                        <a:rPr lang="fr-CH" sz="1800" u="none" strike="noStrike" dirty="0" err="1">
                          <a:effectLst/>
                        </a:rPr>
                        <a:t>mse</a:t>
                      </a:r>
                      <a:r>
                        <a:rPr lang="fr-CH" sz="1800" u="none" strike="noStrike" dirty="0">
                          <a:effectLst/>
                        </a:rPr>
                        <a:t> résulte d'une approche dogmatique. Un plan d'études cadre national devrait mettre en évidence les besoins, les tendances, etc. </a:t>
                      </a:r>
                      <a:br>
                        <a:rPr lang="fr-CH" sz="1800" u="none" strike="noStrike" dirty="0">
                          <a:effectLst/>
                        </a:rPr>
                      </a:br>
                      <a:r>
                        <a:rPr lang="fr-CH" sz="1800" u="none" strike="noStrike" dirty="0">
                          <a:effectLst/>
                        </a:rPr>
                        <a:t>- Le taux d'employabilité de diplômé </a:t>
                      </a:r>
                      <a:r>
                        <a:rPr lang="fr-CH" sz="1800" u="none" strike="noStrike" dirty="0" err="1">
                          <a:effectLst/>
                        </a:rPr>
                        <a:t>mse</a:t>
                      </a:r>
                      <a:r>
                        <a:rPr lang="fr-CH" sz="1800" u="none" strike="noStrike" dirty="0">
                          <a:effectLst/>
                        </a:rPr>
                        <a:t> n'est pas un bon indicateur : les candidats MSE sont </a:t>
                      </a:r>
                      <a:r>
                        <a:rPr lang="fr-CH" sz="1800" u="none" strike="noStrike" dirty="0" err="1">
                          <a:effectLst/>
                        </a:rPr>
                        <a:t>rankés</a:t>
                      </a:r>
                      <a:r>
                        <a:rPr lang="fr-CH" sz="1800" u="none" strike="noStrike" dirty="0">
                          <a:effectLst/>
                        </a:rPr>
                        <a:t> A ou B, ils étaient en dessus du lot à l'entrée du MSE, il ne sont pas pire à la sortie</a:t>
                      </a:r>
                      <a:endParaRPr lang="fr-CH" sz="1800" b="0" i="0" u="none" strike="noStrike" dirty="0">
                        <a:effectLst/>
                        <a:latin typeface="Arial" panose="020B0604020202020204" pitchFamily="34" charset="0"/>
                      </a:endParaRPr>
                    </a:p>
                  </a:txBody>
                  <a:tcPr marL="3065" marR="3065" marT="3065" marB="0" anchor="b"/>
                </a:tc>
              </a:tr>
            </a:tbl>
          </a:graphicData>
        </a:graphic>
      </p:graphicFrame>
    </p:spTree>
    <p:extLst>
      <p:ext uri="{BB962C8B-B14F-4D97-AF65-F5344CB8AC3E}">
        <p14:creationId xmlns:p14="http://schemas.microsoft.com/office/powerpoint/2010/main" val="2122262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0BDB41BD-C40E-4A62-8B20-9A21F5FF8340}"/>
              </a:ext>
            </a:extLst>
          </p:cNvPr>
          <p:cNvSpPr>
            <a:spLocks noGrp="1"/>
          </p:cNvSpPr>
          <p:nvPr>
            <p:ph type="title"/>
          </p:nvPr>
        </p:nvSpPr>
        <p:spPr/>
        <p:txBody>
          <a:bodyPr/>
          <a:lstStyle/>
          <a:p>
            <a:r>
              <a:rPr lang="fr-CH" dirty="0" smtClean="0"/>
              <a:t>Merci de votre attention ! </a:t>
            </a:r>
            <a:endParaRPr lang="fr-CH" dirty="0"/>
          </a:p>
        </p:txBody>
      </p:sp>
    </p:spTree>
    <p:extLst>
      <p:ext uri="{BB962C8B-B14F-4D97-AF65-F5344CB8AC3E}">
        <p14:creationId xmlns:p14="http://schemas.microsoft.com/office/powerpoint/2010/main" val="2812569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76B1BC-2AD3-4BF1-9E78-09CB7A98313D}"/>
              </a:ext>
            </a:extLst>
          </p:cNvPr>
          <p:cNvSpPr>
            <a:spLocks noGrp="1"/>
          </p:cNvSpPr>
          <p:nvPr>
            <p:ph type="title"/>
          </p:nvPr>
        </p:nvSpPr>
        <p:spPr/>
        <p:txBody>
          <a:bodyPr/>
          <a:lstStyle/>
          <a:p>
            <a:r>
              <a:rPr lang="fr-CH" dirty="0" smtClean="0"/>
              <a:t>Résumé des réponses (au 21.12.2018)</a:t>
            </a:r>
            <a:endParaRPr lang="fr-CH" dirty="0"/>
          </a:p>
        </p:txBody>
      </p:sp>
      <p:sp>
        <p:nvSpPr>
          <p:cNvPr id="3" name="Text Placeholder 2">
            <a:extLst>
              <a:ext uri="{FF2B5EF4-FFF2-40B4-BE49-F238E27FC236}">
                <a16:creationId xmlns:a16="http://schemas.microsoft.com/office/drawing/2014/main" xmlns="" id="{E4D8D671-2416-4FA6-A4B6-27A52743334D}"/>
              </a:ext>
            </a:extLst>
          </p:cNvPr>
          <p:cNvSpPr>
            <a:spLocks noGrp="1"/>
          </p:cNvSpPr>
          <p:nvPr>
            <p:ph type="body" sz="quarter" idx="13"/>
          </p:nvPr>
        </p:nvSpPr>
        <p:spPr>
          <a:xfrm>
            <a:off x="406466" y="1551608"/>
            <a:ext cx="10569037" cy="7920880"/>
          </a:xfrm>
        </p:spPr>
        <p:txBody>
          <a:bodyPr/>
          <a:lstStyle/>
          <a:p>
            <a:pPr marL="0" indent="0">
              <a:buNone/>
            </a:pPr>
            <a:r>
              <a:rPr lang="fr-CH" dirty="0" smtClean="0"/>
              <a:t>Avant «nettoyage»</a:t>
            </a:r>
            <a:endParaRPr lang="fr-CH" dirty="0"/>
          </a:p>
          <a:p>
            <a:pPr lvl="1"/>
            <a:r>
              <a:rPr lang="fr-CH" dirty="0"/>
              <a:t>Réponses </a:t>
            </a:r>
            <a:r>
              <a:rPr lang="fr-CH" dirty="0" smtClean="0"/>
              <a:t>complètes : 		86</a:t>
            </a:r>
            <a:endParaRPr lang="fr-CH" dirty="0"/>
          </a:p>
          <a:p>
            <a:pPr lvl="1"/>
            <a:r>
              <a:rPr lang="fr-CH" dirty="0"/>
              <a:t>Réponses </a:t>
            </a:r>
            <a:r>
              <a:rPr lang="fr-CH" dirty="0" smtClean="0"/>
              <a:t>incomplètes*: 		58</a:t>
            </a:r>
            <a:endParaRPr lang="fr-CH" dirty="0"/>
          </a:p>
          <a:p>
            <a:pPr lvl="1"/>
            <a:r>
              <a:rPr lang="fr-CH" dirty="0"/>
              <a:t>Nombre total de </a:t>
            </a:r>
            <a:r>
              <a:rPr lang="fr-CH" dirty="0" smtClean="0"/>
              <a:t>réponses: 	144</a:t>
            </a:r>
            <a:endParaRPr lang="fr-CH" b="0" dirty="0" smtClean="0"/>
          </a:p>
          <a:p>
            <a:pPr marL="0" indent="0">
              <a:spcBef>
                <a:spcPts val="0"/>
              </a:spcBef>
              <a:buNone/>
            </a:pPr>
            <a:r>
              <a:rPr lang="fr-CH" sz="2400" b="0" dirty="0" smtClean="0"/>
              <a:t>Aucune réponses enregistrées non envoyées </a:t>
            </a:r>
          </a:p>
          <a:p>
            <a:pPr marL="0" indent="0">
              <a:spcBef>
                <a:spcPts val="0"/>
              </a:spcBef>
              <a:buNone/>
            </a:pPr>
            <a:r>
              <a:rPr lang="fr-CH" sz="2400" b="0" dirty="0" smtClean="0"/>
              <a:t>*Réponses non enregistrées </a:t>
            </a:r>
          </a:p>
          <a:p>
            <a:pPr marL="0" indent="0">
              <a:buNone/>
            </a:pPr>
            <a:r>
              <a:rPr lang="fr-CH" dirty="0"/>
              <a:t>Nettoyage des </a:t>
            </a:r>
            <a:r>
              <a:rPr lang="fr-CH" dirty="0" smtClean="0"/>
              <a:t>réponses </a:t>
            </a:r>
            <a:r>
              <a:rPr lang="fr-CH" dirty="0"/>
              <a:t>incomplètes 	</a:t>
            </a:r>
            <a:r>
              <a:rPr lang="fr-CH" dirty="0" smtClean="0"/>
              <a:t>	</a:t>
            </a:r>
            <a:endParaRPr lang="fr-CH" b="0" dirty="0" smtClean="0"/>
          </a:p>
          <a:p>
            <a:pPr marL="742950" lvl="2" indent="-742950">
              <a:buFont typeface="+mj-lt"/>
              <a:buAutoNum type="arabicParenR"/>
            </a:pPr>
            <a:r>
              <a:rPr lang="fr-CH" dirty="0" smtClean="0"/>
              <a:t>Retrait des réponses incomplètes vierges 	-27</a:t>
            </a:r>
          </a:p>
          <a:p>
            <a:pPr marL="742950" lvl="2" indent="-742950">
              <a:buFont typeface="+mj-lt"/>
              <a:buAutoNum type="arabicParenR"/>
            </a:pPr>
            <a:r>
              <a:rPr lang="fr-CH" dirty="0" smtClean="0"/>
              <a:t>Retrait des réponses incomplètes non pertinentes </a:t>
            </a:r>
          </a:p>
          <a:p>
            <a:pPr marL="909638" lvl="2" indent="0">
              <a:buNone/>
            </a:pPr>
            <a:r>
              <a:rPr lang="fr-CH" dirty="0" smtClean="0"/>
              <a:t>	(seul le profil est complété) 				-31</a:t>
            </a:r>
            <a:endParaRPr lang="fr-CH" dirty="0"/>
          </a:p>
        </p:txBody>
      </p:sp>
      <p:sp>
        <p:nvSpPr>
          <p:cNvPr id="4" name="Text Placeholder 2">
            <a:extLst>
              <a:ext uri="{FF2B5EF4-FFF2-40B4-BE49-F238E27FC236}">
                <a16:creationId xmlns:a16="http://schemas.microsoft.com/office/drawing/2014/main" xmlns="" id="{E4D8D671-2416-4FA6-A4B6-27A52743334D}"/>
              </a:ext>
            </a:extLst>
          </p:cNvPr>
          <p:cNvSpPr txBox="1">
            <a:spLocks/>
          </p:cNvSpPr>
          <p:nvPr/>
        </p:nvSpPr>
        <p:spPr>
          <a:xfrm>
            <a:off x="9607351" y="1551608"/>
            <a:ext cx="8455224" cy="3888432"/>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kern="0" dirty="0" smtClean="0"/>
              <a:t>Après «nettoyage»</a:t>
            </a:r>
          </a:p>
          <a:p>
            <a:pPr lvl="1"/>
            <a:r>
              <a:rPr lang="fr-CH" kern="0" dirty="0" smtClean="0"/>
              <a:t>Réponses complètes : 		 86</a:t>
            </a:r>
          </a:p>
          <a:p>
            <a:pPr lvl="1"/>
            <a:r>
              <a:rPr lang="fr-CH" kern="0" dirty="0" smtClean="0"/>
              <a:t>Réponses incomplètes*: 		</a:t>
            </a:r>
            <a:r>
              <a:rPr lang="fr-CH" kern="0" dirty="0" smtClean="0">
                <a:solidFill>
                  <a:srgbClr val="0070C0"/>
                </a:solidFill>
              </a:rPr>
              <a:t>Nombre total de réponses </a:t>
            </a:r>
          </a:p>
          <a:p>
            <a:pPr marL="457200" lvl="1" indent="0">
              <a:buNone/>
            </a:pPr>
            <a:r>
              <a:rPr lang="fr-CH" kern="0" dirty="0">
                <a:solidFill>
                  <a:srgbClr val="0070C0"/>
                </a:solidFill>
              </a:rPr>
              <a:t>	</a:t>
            </a:r>
            <a:r>
              <a:rPr lang="fr-CH" kern="0" dirty="0" smtClean="0">
                <a:solidFill>
                  <a:srgbClr val="0070C0"/>
                </a:solidFill>
              </a:rPr>
              <a:t>valables: 					86 	 </a:t>
            </a:r>
          </a:p>
        </p:txBody>
      </p:sp>
      <p:sp>
        <p:nvSpPr>
          <p:cNvPr id="5" name="Text Placeholder 2">
            <a:extLst>
              <a:ext uri="{FF2B5EF4-FFF2-40B4-BE49-F238E27FC236}">
                <a16:creationId xmlns:a16="http://schemas.microsoft.com/office/drawing/2014/main" xmlns="" id="{E4D8D671-2416-4FA6-A4B6-27A52743334D}"/>
              </a:ext>
            </a:extLst>
          </p:cNvPr>
          <p:cNvSpPr txBox="1">
            <a:spLocks/>
          </p:cNvSpPr>
          <p:nvPr/>
        </p:nvSpPr>
        <p:spPr>
          <a:xfrm>
            <a:off x="9634030" y="5440040"/>
            <a:ext cx="8064896" cy="864096"/>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sz="3600" kern="0" dirty="0" smtClean="0">
                <a:solidFill>
                  <a:srgbClr val="0070C0"/>
                </a:solidFill>
              </a:rPr>
              <a:t>Taux de participation 		32.8%</a:t>
            </a:r>
            <a:r>
              <a:rPr lang="fr-CH" kern="0" dirty="0" smtClean="0">
                <a:solidFill>
                  <a:srgbClr val="FF0000"/>
                </a:solidFill>
              </a:rPr>
              <a:t>	 </a:t>
            </a:r>
          </a:p>
        </p:txBody>
      </p:sp>
    </p:spTree>
    <p:extLst>
      <p:ext uri="{BB962C8B-B14F-4D97-AF65-F5344CB8AC3E}">
        <p14:creationId xmlns:p14="http://schemas.microsoft.com/office/powerpoint/2010/main" val="1465901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6334D7-B217-4F6C-9395-94B021D9B1AE}"/>
              </a:ext>
            </a:extLst>
          </p:cNvPr>
          <p:cNvSpPr>
            <a:spLocks noGrp="1"/>
          </p:cNvSpPr>
          <p:nvPr>
            <p:ph type="title"/>
          </p:nvPr>
        </p:nvSpPr>
        <p:spPr/>
        <p:txBody>
          <a:bodyPr/>
          <a:lstStyle/>
          <a:p>
            <a:r>
              <a:rPr lang="fr-CH" dirty="0" smtClean="0"/>
              <a:t>Profil enseignant</a:t>
            </a:r>
            <a:endParaRPr lang="fr-CH" dirty="0"/>
          </a:p>
        </p:txBody>
      </p:sp>
    </p:spTree>
    <p:extLst>
      <p:ext uri="{BB962C8B-B14F-4D97-AF65-F5344CB8AC3E}">
        <p14:creationId xmlns:p14="http://schemas.microsoft.com/office/powerpoint/2010/main" val="2285109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enseignant </a:t>
            </a:r>
            <a:r>
              <a:rPr lang="fr-CH" sz="2800" dirty="0" smtClean="0"/>
              <a:t>(Q.1-Q.4) </a:t>
            </a:r>
            <a:endParaRPr lang="fr-CH" sz="2800" dirty="0"/>
          </a:p>
        </p:txBody>
      </p:sp>
      <p:sp>
        <p:nvSpPr>
          <p:cNvPr id="5" name="ZoneTexte 4"/>
          <p:cNvSpPr txBox="1"/>
          <p:nvPr/>
        </p:nvSpPr>
        <p:spPr>
          <a:xfrm>
            <a:off x="534343" y="8336329"/>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N=100</a:t>
            </a:r>
            <a:endParaRPr lang="en-US" sz="2000" dirty="0">
              <a:solidFill>
                <a:prstClr val="black">
                  <a:lumMod val="65000"/>
                  <a:lumOff val="35000"/>
                </a:prstClr>
              </a:solidFill>
            </a:endParaRPr>
          </a:p>
        </p:txBody>
      </p:sp>
      <p:graphicFrame>
        <p:nvGraphicFramePr>
          <p:cNvPr id="11" name="Graphique 10"/>
          <p:cNvGraphicFramePr>
            <a:graphicFrameLocks/>
          </p:cNvGraphicFramePr>
          <p:nvPr>
            <p:extLst>
              <p:ext uri="{D42A27DB-BD31-4B8C-83A1-F6EECF244321}">
                <p14:modId xmlns:p14="http://schemas.microsoft.com/office/powerpoint/2010/main" val="99091912"/>
              </p:ext>
            </p:extLst>
          </p:nvPr>
        </p:nvGraphicFramePr>
        <p:xfrm>
          <a:off x="8990" y="1479600"/>
          <a:ext cx="7654145" cy="5904657"/>
        </p:xfrm>
        <a:graphic>
          <a:graphicData uri="http://schemas.openxmlformats.org/drawingml/2006/chart">
            <c:chart xmlns:c="http://schemas.openxmlformats.org/drawingml/2006/chart" xmlns:r="http://schemas.openxmlformats.org/officeDocument/2006/relationships" r:id="rId3"/>
          </a:graphicData>
        </a:graphic>
      </p:graphicFrame>
      <p:sp>
        <p:nvSpPr>
          <p:cNvPr id="12" name="ZoneTexte 11"/>
          <p:cNvSpPr txBox="1"/>
          <p:nvPr/>
        </p:nvSpPr>
        <p:spPr>
          <a:xfrm>
            <a:off x="4350767" y="4404229"/>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52%</a:t>
            </a:r>
            <a:endParaRPr lang="en-US" sz="2000" dirty="0">
              <a:solidFill>
                <a:schemeClr val="bg1"/>
              </a:solidFill>
            </a:endParaRPr>
          </a:p>
        </p:txBody>
      </p:sp>
      <p:sp>
        <p:nvSpPr>
          <p:cNvPr id="13" name="ZoneTexte 12"/>
          <p:cNvSpPr txBox="1"/>
          <p:nvPr/>
        </p:nvSpPr>
        <p:spPr>
          <a:xfrm>
            <a:off x="2190527" y="478513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endParaRPr lang="en-US" sz="2000" dirty="0">
              <a:solidFill>
                <a:schemeClr val="bg1"/>
              </a:solidFill>
            </a:endParaRPr>
          </a:p>
        </p:txBody>
      </p:sp>
      <p:sp>
        <p:nvSpPr>
          <p:cNvPr id="14" name="ZoneTexte 13"/>
          <p:cNvSpPr txBox="1"/>
          <p:nvPr/>
        </p:nvSpPr>
        <p:spPr>
          <a:xfrm>
            <a:off x="2503835" y="3125180"/>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16%</a:t>
            </a:r>
            <a:endParaRPr lang="en-US" sz="2000" dirty="0">
              <a:solidFill>
                <a:schemeClr val="bg1"/>
              </a:solidFill>
            </a:endParaRPr>
          </a:p>
        </p:txBody>
      </p:sp>
      <p:graphicFrame>
        <p:nvGraphicFramePr>
          <p:cNvPr id="16" name="Graphique 15"/>
          <p:cNvGraphicFramePr>
            <a:graphicFrameLocks/>
          </p:cNvGraphicFramePr>
          <p:nvPr>
            <p:extLst>
              <p:ext uri="{D42A27DB-BD31-4B8C-83A1-F6EECF244321}">
                <p14:modId xmlns:p14="http://schemas.microsoft.com/office/powerpoint/2010/main" val="3542024887"/>
              </p:ext>
            </p:extLst>
          </p:nvPr>
        </p:nvGraphicFramePr>
        <p:xfrm>
          <a:off x="9607351" y="1003564"/>
          <a:ext cx="7704856" cy="6856728"/>
        </p:xfrm>
        <a:graphic>
          <a:graphicData uri="http://schemas.openxmlformats.org/drawingml/2006/chart">
            <c:chart xmlns:c="http://schemas.openxmlformats.org/drawingml/2006/chart" xmlns:r="http://schemas.openxmlformats.org/officeDocument/2006/relationships" r:id="rId4"/>
          </a:graphicData>
        </a:graphic>
      </p:graphicFrame>
      <p:sp>
        <p:nvSpPr>
          <p:cNvPr id="17" name="ZoneTexte 16"/>
          <p:cNvSpPr txBox="1"/>
          <p:nvPr/>
        </p:nvSpPr>
        <p:spPr>
          <a:xfrm>
            <a:off x="9585409" y="8136274"/>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N=142</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980277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a:t>
            </a:r>
            <a:endParaRPr lang="fr-CH" dirty="0"/>
          </a:p>
        </p:txBody>
      </p:sp>
    </p:spTree>
    <p:extLst>
      <p:ext uri="{BB962C8B-B14F-4D97-AF65-F5344CB8AC3E}">
        <p14:creationId xmlns:p14="http://schemas.microsoft.com/office/powerpoint/2010/main" val="1963370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(Q.5) </a:t>
            </a:r>
            <a:endParaRPr lang="fr-CH" dirty="0"/>
          </a:p>
        </p:txBody>
      </p:sp>
      <p:graphicFrame>
        <p:nvGraphicFramePr>
          <p:cNvPr id="7" name="Graphique 6"/>
          <p:cNvGraphicFramePr>
            <a:graphicFrameLocks/>
          </p:cNvGraphicFramePr>
          <p:nvPr>
            <p:extLst>
              <p:ext uri="{D42A27DB-BD31-4B8C-83A1-F6EECF244321}">
                <p14:modId xmlns:p14="http://schemas.microsoft.com/office/powerpoint/2010/main" val="1581069606"/>
              </p:ext>
            </p:extLst>
          </p:nvPr>
        </p:nvGraphicFramePr>
        <p:xfrm>
          <a:off x="750367" y="1335584"/>
          <a:ext cx="7128792" cy="6768752"/>
        </p:xfrm>
        <a:graphic>
          <a:graphicData uri="http://schemas.openxmlformats.org/drawingml/2006/chart">
            <c:chart xmlns:c="http://schemas.openxmlformats.org/drawingml/2006/chart" xmlns:r="http://schemas.openxmlformats.org/officeDocument/2006/relationships" r:id="rId3"/>
          </a:graphicData>
        </a:graphic>
      </p:graphicFrame>
      <p:sp>
        <p:nvSpPr>
          <p:cNvPr id="9" name="ZoneTexte 8"/>
          <p:cNvSpPr txBox="1"/>
          <p:nvPr/>
        </p:nvSpPr>
        <p:spPr>
          <a:xfrm>
            <a:off x="4316248" y="5080000"/>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42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48.8%</a:t>
            </a:r>
            <a:endParaRPr lang="en-US" sz="2000" dirty="0"/>
          </a:p>
        </p:txBody>
      </p:sp>
      <p:sp>
        <p:nvSpPr>
          <p:cNvPr id="10" name="ZoneTexte 9"/>
          <p:cNvSpPr txBox="1"/>
          <p:nvPr/>
        </p:nvSpPr>
        <p:spPr>
          <a:xfrm>
            <a:off x="1830487" y="580308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22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25.6%</a:t>
            </a:r>
            <a:endParaRPr lang="en-US" sz="2000" dirty="0"/>
          </a:p>
        </p:txBody>
      </p:sp>
      <p:sp>
        <p:nvSpPr>
          <p:cNvPr id="11" name="ZoneTexte 10"/>
          <p:cNvSpPr txBox="1"/>
          <p:nvPr/>
        </p:nvSpPr>
        <p:spPr>
          <a:xfrm>
            <a:off x="1830487" y="3979913"/>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22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25.6%</a:t>
            </a:r>
            <a:endParaRPr lang="en-US" sz="2000" dirty="0"/>
          </a:p>
        </p:txBody>
      </p:sp>
      <p:sp>
        <p:nvSpPr>
          <p:cNvPr id="14" name="ZoneTexte 13"/>
          <p:cNvSpPr txBox="1"/>
          <p:nvPr/>
        </p:nvSpPr>
        <p:spPr>
          <a:xfrm>
            <a:off x="426252" y="8176344"/>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661465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(Q.6)… </a:t>
            </a:r>
            <a:endParaRPr lang="fr-CH" dirty="0"/>
          </a:p>
        </p:txBody>
      </p:sp>
      <p:graphicFrame>
        <p:nvGraphicFramePr>
          <p:cNvPr id="7" name="Graphique 6"/>
          <p:cNvGraphicFramePr>
            <a:graphicFrameLocks/>
          </p:cNvGraphicFramePr>
          <p:nvPr>
            <p:extLst>
              <p:ext uri="{D42A27DB-BD31-4B8C-83A1-F6EECF244321}">
                <p14:modId xmlns:p14="http://schemas.microsoft.com/office/powerpoint/2010/main" val="27759746"/>
              </p:ext>
            </p:extLst>
          </p:nvPr>
        </p:nvGraphicFramePr>
        <p:xfrm>
          <a:off x="750367" y="1335584"/>
          <a:ext cx="7128792" cy="6768752"/>
        </p:xfrm>
        <a:graphic>
          <a:graphicData uri="http://schemas.openxmlformats.org/drawingml/2006/chart">
            <c:chart xmlns:c="http://schemas.openxmlformats.org/drawingml/2006/chart" xmlns:r="http://schemas.openxmlformats.org/officeDocument/2006/relationships" r:id="rId3"/>
          </a:graphicData>
        </a:graphic>
      </p:graphicFrame>
      <p:sp>
        <p:nvSpPr>
          <p:cNvPr id="12" name="ZoneTexte 11"/>
          <p:cNvSpPr txBox="1"/>
          <p:nvPr/>
        </p:nvSpPr>
        <p:spPr>
          <a:xfrm>
            <a:off x="5790927" y="711652"/>
            <a:ext cx="374519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pour les Non</a:t>
            </a:r>
            <a:endParaRPr lang="fr-CH" sz="2400" dirty="0"/>
          </a:p>
        </p:txBody>
      </p:sp>
      <p:graphicFrame>
        <p:nvGraphicFramePr>
          <p:cNvPr id="13" name="Tableau 12"/>
          <p:cNvGraphicFramePr>
            <a:graphicFrameLocks noGrp="1"/>
          </p:cNvGraphicFramePr>
          <p:nvPr>
            <p:extLst>
              <p:ext uri="{D42A27DB-BD31-4B8C-83A1-F6EECF244321}">
                <p14:modId xmlns:p14="http://schemas.microsoft.com/office/powerpoint/2010/main" val="1473635408"/>
              </p:ext>
            </p:extLst>
          </p:nvPr>
        </p:nvGraphicFramePr>
        <p:xfrm>
          <a:off x="246311" y="1479599"/>
          <a:ext cx="17517205" cy="6264697"/>
        </p:xfrm>
        <a:graphic>
          <a:graphicData uri="http://schemas.openxmlformats.org/drawingml/2006/table">
            <a:tbl>
              <a:tblPr>
                <a:tableStyleId>{93296810-A885-4BE3-A3E7-6D5BEEA58F35}</a:tableStyleId>
              </a:tblPr>
              <a:tblGrid>
                <a:gridCol w="782043"/>
                <a:gridCol w="16735162"/>
              </a:tblGrid>
              <a:tr h="1296145">
                <a:tc>
                  <a:txBody>
                    <a:bodyPr/>
                    <a:lstStyle/>
                    <a:p>
                      <a:pPr algn="l" fontAlgn="b"/>
                      <a:r>
                        <a:rPr lang="fr-CH" sz="1800" b="0" i="0" u="none" strike="noStrike" dirty="0">
                          <a:effectLst/>
                          <a:latin typeface="Arial" panose="020B0604020202020204" pitchFamily="34" charset="0"/>
                        </a:rPr>
                        <a:t>1</a:t>
                      </a:r>
                    </a:p>
                  </a:txBody>
                  <a:tcPr marL="9525" marR="9525" marT="9525" marB="0" anchor="b"/>
                </a:tc>
                <a:tc>
                  <a:txBody>
                    <a:bodyPr/>
                    <a:lstStyle/>
                    <a:p>
                      <a:pPr algn="l" fontAlgn="b"/>
                      <a:r>
                        <a:rPr lang="fr-CH" sz="1800" b="0" i="0" u="none" strike="noStrike" dirty="0">
                          <a:effectLst/>
                          <a:latin typeface="Arial" panose="020B0604020202020204" pitchFamily="34" charset="0"/>
                        </a:rPr>
                        <a:t>1) Les approfondissements ne s'orientent </a:t>
                      </a:r>
                      <a:r>
                        <a:rPr lang="fr-CH" sz="1800" b="1" i="0" u="none" strike="noStrike" dirty="0">
                          <a:effectLst/>
                          <a:latin typeface="Arial" panose="020B0604020202020204" pitchFamily="34" charset="0"/>
                        </a:rPr>
                        <a:t>pas selon les besoins industriels </a:t>
                      </a:r>
                      <a:r>
                        <a:rPr lang="fr-CH" sz="1800" b="0" i="0" u="none" strike="noStrike" dirty="0">
                          <a:effectLst/>
                          <a:latin typeface="Arial" panose="020B0604020202020204" pitchFamily="34" charset="0"/>
                        </a:rPr>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2)  Le côté métier plus approfondi, n'est pas proposé.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3) Les cours spécialisés sont ouverts à toutes les origines </a:t>
                      </a:r>
                      <a:r>
                        <a:rPr lang="fr-CH" sz="1800" b="0" i="0" u="none" strike="noStrike" dirty="0" err="1">
                          <a:effectLst/>
                          <a:latin typeface="Arial" panose="020B0604020202020204" pitchFamily="34" charset="0"/>
                        </a:rPr>
                        <a:t>bachelor</a:t>
                      </a:r>
                      <a:r>
                        <a:rPr lang="fr-CH" sz="1800" b="0" i="0" u="none" strike="noStrike" dirty="0">
                          <a:effectLst/>
                          <a:latin typeface="Arial" panose="020B0604020202020204" pitchFamily="34" charset="0"/>
                        </a:rPr>
                        <a:t> (presque) ce qui fait que le master est souvent une répétition de ce qui est enseigné au niveau </a:t>
                      </a:r>
                      <a:r>
                        <a:rPr lang="fr-CH" sz="1800" b="0" i="0" u="none" strike="noStrike" dirty="0" err="1">
                          <a:effectLst/>
                          <a:latin typeface="Arial" panose="020B0604020202020204" pitchFamily="34" charset="0"/>
                        </a:rPr>
                        <a:t>bachelor</a:t>
                      </a:r>
                      <a:r>
                        <a:rPr lang="fr-CH" sz="1800" b="0" i="0" u="none" strike="noStrike" dirty="0">
                          <a:effectLst/>
                          <a:latin typeface="Arial" panose="020B0604020202020204" pitchFamily="34" charset="0"/>
                        </a:rPr>
                        <a:t> (exemple, cours de mécanique pour des ingénieurs en gestion)</a:t>
                      </a:r>
                    </a:p>
                  </a:txBody>
                  <a:tcPr marL="9525" marR="9525" marT="9525" marB="0"/>
                </a:tc>
              </a:tr>
              <a:tr h="621388">
                <a:tc>
                  <a:txBody>
                    <a:bodyPr/>
                    <a:lstStyle/>
                    <a:p>
                      <a:pPr algn="l" fontAlgn="b"/>
                      <a:r>
                        <a:rPr lang="fr-CH" sz="1800" b="0" i="0" u="none" strike="noStrike" dirty="0">
                          <a:effectLst/>
                          <a:latin typeface="Arial" panose="020B0604020202020204" pitchFamily="34" charset="0"/>
                        </a:rPr>
                        <a:t>2</a:t>
                      </a:r>
                    </a:p>
                  </a:txBody>
                  <a:tcPr marL="9525" marR="9525" marT="9525" marB="0" anchor="b"/>
                </a:tc>
                <a:tc>
                  <a:txBody>
                    <a:bodyPr/>
                    <a:lstStyle/>
                    <a:p>
                      <a:pPr algn="l" fontAlgn="b"/>
                      <a:r>
                        <a:rPr lang="fr-CH" sz="1800" b="1" i="0" u="none" strike="noStrike" dirty="0">
                          <a:effectLst/>
                          <a:latin typeface="Arial" panose="020B0604020202020204" pitchFamily="34" charset="0"/>
                        </a:rPr>
                        <a:t>Additive </a:t>
                      </a:r>
                      <a:r>
                        <a:rPr lang="fr-CH" sz="1800" b="1" i="0" u="none" strike="noStrike" dirty="0" err="1">
                          <a:effectLst/>
                          <a:latin typeface="Arial" panose="020B0604020202020204" pitchFamily="34" charset="0"/>
                        </a:rPr>
                        <a:t>manufacturing</a:t>
                      </a:r>
                      <a:r>
                        <a:rPr lang="fr-CH" sz="1800" b="1" i="0" u="none" strike="noStrike" dirty="0">
                          <a:effectLst/>
                          <a:latin typeface="Arial" panose="020B0604020202020204" pitchFamily="34" charset="0"/>
                        </a:rPr>
                        <a:t> </a:t>
                      </a:r>
                      <a:r>
                        <a:rPr lang="fr-CH" sz="1800" b="0" i="0" u="none" strike="noStrike" dirty="0">
                          <a:effectLst/>
                          <a:latin typeface="Arial" panose="020B0604020202020204" pitchFamily="34" charset="0"/>
                        </a:rPr>
                        <a:t>: les procédés actuels et en </a:t>
                      </a:r>
                      <a:r>
                        <a:rPr lang="fr-CH" sz="1800" b="0" i="0" u="none" strike="noStrike" dirty="0" err="1">
                          <a:effectLst/>
                          <a:latin typeface="Arial" panose="020B0604020202020204" pitchFamily="34" charset="0"/>
                        </a:rPr>
                        <a:t>réveloppement</a:t>
                      </a:r>
                      <a:r>
                        <a:rPr lang="fr-CH" sz="1800" b="0" i="0" u="none" strike="noStrike" dirty="0">
                          <a:effectLst/>
                          <a:latin typeface="Arial" panose="020B0604020202020204" pitchFamily="34" charset="0"/>
                        </a:rPr>
                        <a:t> - les propriétés à </a:t>
                      </a:r>
                      <a:r>
                        <a:rPr lang="fr-CH" sz="1800" b="0" i="0" u="none" strike="noStrike" dirty="0" err="1">
                          <a:effectLst/>
                          <a:latin typeface="Arial" panose="020B0604020202020204" pitchFamily="34" charset="0"/>
                        </a:rPr>
                        <a:t>coeur</a:t>
                      </a:r>
                      <a:r>
                        <a:rPr lang="fr-CH" sz="1800" b="0" i="0" u="none" strike="noStrike" dirty="0">
                          <a:effectLst/>
                          <a:latin typeface="Arial" panose="020B0604020202020204" pitchFamily="34" charset="0"/>
                        </a:rPr>
                        <a:t> et en peau des matériaux mis en </a:t>
                      </a:r>
                      <a:r>
                        <a:rPr lang="fr-CH" sz="1800" b="0" i="0" u="none" strike="noStrike" dirty="0" err="1">
                          <a:effectLst/>
                          <a:latin typeface="Arial" panose="020B0604020202020204" pitchFamily="34" charset="0"/>
                        </a:rPr>
                        <a:t>oeuvres</a:t>
                      </a:r>
                      <a:r>
                        <a:rPr lang="fr-CH" sz="1800" b="0" i="0" u="none" strike="noStrike" dirty="0">
                          <a:effectLst/>
                          <a:latin typeface="Arial" panose="020B0604020202020204" pitchFamily="34" charset="0"/>
                        </a:rPr>
                        <a:t> en conditions hors équilibre thermodynamique.</a:t>
                      </a:r>
                    </a:p>
                  </a:txBody>
                  <a:tcPr marL="9525" marR="9525" marT="9525" marB="0"/>
                </a:tc>
              </a:tr>
              <a:tr h="639287">
                <a:tc>
                  <a:txBody>
                    <a:bodyPr/>
                    <a:lstStyle/>
                    <a:p>
                      <a:pPr algn="l" fontAlgn="b"/>
                      <a:r>
                        <a:rPr lang="fr-CH" sz="1800" b="0" i="0" u="none" strike="noStrike" dirty="0">
                          <a:effectLst/>
                          <a:latin typeface="Arial" panose="020B0604020202020204" pitchFamily="34" charset="0"/>
                        </a:rPr>
                        <a:t>3</a:t>
                      </a:r>
                    </a:p>
                  </a:txBody>
                  <a:tcPr marL="9525" marR="9525" marT="9525" marB="0" anchor="b"/>
                </a:tc>
                <a:tc>
                  <a:txBody>
                    <a:bodyPr/>
                    <a:lstStyle/>
                    <a:p>
                      <a:pPr algn="l" fontAlgn="b"/>
                      <a:r>
                        <a:rPr lang="fr-CH" sz="1800" b="1" i="0" u="none" strike="noStrike" dirty="0">
                          <a:effectLst/>
                          <a:latin typeface="Arial" panose="020B0604020202020204" pitchFamily="34" charset="0"/>
                        </a:rPr>
                        <a:t>Aucune formation en mécanique des fluides "de base" </a:t>
                      </a:r>
                      <a:r>
                        <a:rPr lang="fr-CH" sz="1800" b="0" i="0" u="none" strike="noStrike" dirty="0">
                          <a:effectLst/>
                          <a:latin typeface="Arial" panose="020B0604020202020204" pitchFamily="34" charset="0"/>
                        </a:rPr>
                        <a:t>n'est offerte. Les étudiants venant d’horizons non liés à cette science limitent l'avancement des cours dans les cours avancés.</a:t>
                      </a:r>
                    </a:p>
                  </a:txBody>
                  <a:tcPr marL="9525" marR="9525" marT="9525" marB="0"/>
                </a:tc>
              </a:tr>
              <a:tr h="683541">
                <a:tc>
                  <a:txBody>
                    <a:bodyPr/>
                    <a:lstStyle/>
                    <a:p>
                      <a:pPr algn="l" fontAlgn="b"/>
                      <a:r>
                        <a:rPr lang="fr-CH" sz="1800" b="0" i="0" u="none" strike="noStrike" dirty="0">
                          <a:effectLst/>
                          <a:latin typeface="Arial" panose="020B0604020202020204" pitchFamily="34" charset="0"/>
                        </a:rPr>
                        <a:t>4</a:t>
                      </a:r>
                    </a:p>
                  </a:txBody>
                  <a:tcPr marL="9525" marR="9525" marT="9525" marB="0" anchor="b"/>
                </a:tc>
                <a:tc>
                  <a:txBody>
                    <a:bodyPr/>
                    <a:lstStyle/>
                    <a:p>
                      <a:pPr algn="l" fontAlgn="b"/>
                      <a:r>
                        <a:rPr lang="fr-CH" sz="1800" b="0" i="0" u="none" strike="noStrike" dirty="0">
                          <a:effectLst/>
                          <a:latin typeface="Arial" panose="020B0604020202020204" pitchFamily="34" charset="0"/>
                        </a:rPr>
                        <a:t>Beaucoup trop de cours de chose en gestion, </a:t>
                      </a:r>
                      <a:r>
                        <a:rPr lang="fr-CH" sz="1800" b="1" i="0" u="none" strike="noStrike" dirty="0">
                          <a:effectLst/>
                          <a:latin typeface="Arial" panose="020B0604020202020204" pitchFamily="34" charset="0"/>
                        </a:rPr>
                        <a:t>pas assez de fondamentaux théoriques </a:t>
                      </a:r>
                      <a:r>
                        <a:rPr lang="fr-CH" sz="1800" b="0" i="0" u="none" strike="noStrike" dirty="0">
                          <a:effectLst/>
                          <a:latin typeface="Arial" panose="020B0604020202020204" pitchFamily="34" charset="0"/>
                        </a:rPr>
                        <a:t>qui vont réellement permettre de s'adapter aux évolutions future.</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On est en train de fabriquer des futurs chômeurs qui n'auront jamais passé par la case de la réalisation technique.</a:t>
                      </a:r>
                    </a:p>
                  </a:txBody>
                  <a:tcPr marL="9525" marR="9525" marT="9525" marB="0"/>
                </a:tc>
              </a:tr>
              <a:tr h="1008112">
                <a:tc>
                  <a:txBody>
                    <a:bodyPr/>
                    <a:lstStyle/>
                    <a:p>
                      <a:pPr algn="l" fontAlgn="b"/>
                      <a:r>
                        <a:rPr lang="fr-CH" sz="1800" b="0" i="0" u="none" strike="noStrike" dirty="0">
                          <a:effectLst/>
                          <a:latin typeface="Arial" panose="020B0604020202020204" pitchFamily="34" charset="0"/>
                        </a:rPr>
                        <a:t>5</a:t>
                      </a:r>
                    </a:p>
                  </a:txBody>
                  <a:tcPr marL="9525" marR="9525" marT="9525" marB="0" anchor="b"/>
                </a:tc>
                <a:tc>
                  <a:txBody>
                    <a:bodyPr/>
                    <a:lstStyle/>
                    <a:p>
                      <a:pPr algn="l" fontAlgn="b"/>
                      <a:r>
                        <a:rPr lang="fr-CH" sz="1800" b="0" i="0" u="none" strike="noStrike" dirty="0">
                          <a:effectLst/>
                          <a:latin typeface="Arial" panose="020B0604020202020204" pitchFamily="34" charset="0"/>
                        </a:rPr>
                        <a:t>Depuis  ans la révolution </a:t>
                      </a:r>
                      <a:r>
                        <a:rPr lang="fr-CH" sz="1800" b="1" i="0" u="none" strike="noStrike" dirty="0">
                          <a:effectLst/>
                          <a:latin typeface="Arial" panose="020B0604020202020204" pitchFamily="34" charset="0"/>
                        </a:rPr>
                        <a:t>Industrie 4.0 </a:t>
                      </a:r>
                      <a:r>
                        <a:rPr lang="fr-CH" sz="1800" b="0" i="0" u="none" strike="noStrike" dirty="0">
                          <a:effectLst/>
                          <a:latin typeface="Arial" panose="020B0604020202020204" pitchFamily="34" charset="0"/>
                        </a:rPr>
                        <a:t>s'accélère de plus en plus. la multiplication croissante des salons, séminaires, conférences, expositions, etc.... qui se multiplie avec une grande mobilisation des industrielle en témoigne. Or nous ne parlons encore pratiquement pas de cette révolution, des nouvelles thématiques ,technologies et outils méthodologiques marketing et intelligence économique associés.</a:t>
                      </a:r>
                    </a:p>
                  </a:txBody>
                  <a:tcPr marL="9525" marR="9525" marT="9525" marB="0"/>
                </a:tc>
              </a:tr>
              <a:tr h="720080">
                <a:tc>
                  <a:txBody>
                    <a:bodyPr/>
                    <a:lstStyle/>
                    <a:p>
                      <a:pPr algn="l" fontAlgn="b"/>
                      <a:r>
                        <a:rPr lang="fr-CH" sz="1800" b="0" i="0" u="none" strike="noStrike" dirty="0">
                          <a:effectLst/>
                          <a:latin typeface="Arial" panose="020B0604020202020204" pitchFamily="34" charset="0"/>
                        </a:rPr>
                        <a:t>6</a:t>
                      </a:r>
                    </a:p>
                  </a:txBody>
                  <a:tcPr marL="9525" marR="9525" marT="9525" marB="0" anchor="b"/>
                </a:tc>
                <a:tc>
                  <a:txBody>
                    <a:bodyPr/>
                    <a:lstStyle/>
                    <a:p>
                      <a:pPr algn="l" fontAlgn="b"/>
                      <a:r>
                        <a:rPr lang="fr-CH" sz="1800" b="0" i="0" u="none" strike="noStrike" dirty="0">
                          <a:effectLst/>
                          <a:latin typeface="Arial" panose="020B0604020202020204" pitchFamily="34" charset="0"/>
                        </a:rPr>
                        <a:t>Il manque </a:t>
                      </a:r>
                      <a:r>
                        <a:rPr lang="fr-CH" sz="1800" b="1" i="0" u="none" strike="noStrike" dirty="0">
                          <a:effectLst/>
                          <a:latin typeface="Arial" panose="020B0604020202020204" pitchFamily="34" charset="0"/>
                        </a:rPr>
                        <a:t>Data Science</a:t>
                      </a:r>
                      <a:r>
                        <a:rPr lang="fr-CH" sz="1800" b="0" i="0" u="none" strike="noStrike" dirty="0">
                          <a:effectLst/>
                          <a:latin typeface="Arial" panose="020B0604020202020204" pitchFamily="34" charset="0"/>
                        </a:rPr>
                        <a:t>. </a:t>
                      </a:r>
                      <a:br>
                        <a:rPr lang="fr-CH" sz="1800" b="0" i="0" u="none" strike="noStrike" dirty="0">
                          <a:effectLst/>
                          <a:latin typeface="Arial" panose="020B0604020202020204" pitchFamily="34" charset="0"/>
                        </a:rPr>
                      </a:br>
                      <a:r>
                        <a:rPr lang="fr-CH" sz="1800" b="0" i="0" u="none" strike="noStrike" dirty="0">
                          <a:effectLst/>
                          <a:latin typeface="Arial" panose="020B0604020202020204" pitchFamily="34" charset="0"/>
                        </a:rPr>
                        <a:t>Le </a:t>
                      </a:r>
                      <a:r>
                        <a:rPr lang="fr-CH" sz="1800" b="1" i="0" u="none" strike="noStrike" dirty="0">
                          <a:effectLst/>
                          <a:latin typeface="Arial" panose="020B0604020202020204" pitchFamily="34" charset="0"/>
                        </a:rPr>
                        <a:t>positionnement de "Systèmes d'informations complexes</a:t>
                      </a:r>
                      <a:r>
                        <a:rPr lang="fr-CH" sz="1800" b="0" i="0" u="none" strike="noStrike" dirty="0">
                          <a:effectLst/>
                          <a:latin typeface="Arial" panose="020B0604020202020204" pitchFamily="34" charset="0"/>
                        </a:rPr>
                        <a:t>" n'est pas clair.</a:t>
                      </a:r>
                    </a:p>
                  </a:txBody>
                  <a:tcPr marL="9525" marR="9525" marT="9525" marB="0"/>
                </a:tc>
              </a:tr>
              <a:tr h="936104">
                <a:tc>
                  <a:txBody>
                    <a:bodyPr/>
                    <a:lstStyle/>
                    <a:p>
                      <a:pPr algn="l" fontAlgn="b"/>
                      <a:r>
                        <a:rPr lang="fr-CH" sz="1800" b="0" i="0" u="none" strike="noStrike" dirty="0">
                          <a:effectLst/>
                          <a:latin typeface="Arial" panose="020B0604020202020204" pitchFamily="34" charset="0"/>
                        </a:rPr>
                        <a:t>7</a:t>
                      </a:r>
                    </a:p>
                  </a:txBody>
                  <a:tcPr marL="9525" marR="9525" marT="9525" marB="0" anchor="b"/>
                </a:tc>
                <a:tc>
                  <a:txBody>
                    <a:bodyPr/>
                    <a:lstStyle/>
                    <a:p>
                      <a:pPr algn="l" fontAlgn="b"/>
                      <a:r>
                        <a:rPr lang="fr-CH" sz="1800" b="0" i="0" u="none" strike="noStrike" dirty="0">
                          <a:effectLst/>
                          <a:latin typeface="Arial" panose="020B0604020202020204" pitchFamily="34" charset="0"/>
                        </a:rPr>
                        <a:t>il manque une </a:t>
                      </a:r>
                      <a:r>
                        <a:rPr lang="fr-CH" sz="1800" b="1" i="0" u="none" strike="noStrike" dirty="0">
                          <a:effectLst/>
                          <a:latin typeface="Arial" panose="020B0604020202020204" pitchFamily="34" charset="0"/>
                        </a:rPr>
                        <a:t>option ingénierie en électri</a:t>
                      </a:r>
                      <a:r>
                        <a:rPr lang="fr-CH" sz="1800" b="0" i="0" u="none" strike="noStrike" dirty="0">
                          <a:effectLst/>
                          <a:latin typeface="Arial" panose="020B0604020202020204" pitchFamily="34" charset="0"/>
                        </a:rPr>
                        <a:t>cité, regroupant, l'électronique de mesure (capteur), traitement du signal, contrôle commande de l'électronique de puissance. J'ai vu que cette option est en discussion. il semble impératif de ne pas dissocier la partie électronique de puissance, conversion d'énergie du reste de l'</a:t>
                      </a:r>
                      <a:r>
                        <a:rPr lang="fr-CH" sz="1800" b="0" i="0" u="none" strike="noStrike" dirty="0" err="1">
                          <a:effectLst/>
                          <a:latin typeface="Arial" panose="020B0604020202020204" pitchFamily="34" charset="0"/>
                        </a:rPr>
                        <a:t>élecronique</a:t>
                      </a:r>
                      <a:r>
                        <a:rPr lang="fr-CH" sz="1800" b="0" i="0" u="none" strike="noStrike" dirty="0">
                          <a:effectLst/>
                          <a:latin typeface="Arial" panose="020B0604020202020204" pitchFamily="34" charset="0"/>
                        </a:rPr>
                        <a:t>.</a:t>
                      </a:r>
                    </a:p>
                  </a:txBody>
                  <a:tcPr marL="9525" marR="9525" marT="9525" marB="0"/>
                </a:tc>
              </a:tr>
              <a:tr h="360040">
                <a:tc>
                  <a:txBody>
                    <a:bodyPr/>
                    <a:lstStyle/>
                    <a:p>
                      <a:pPr algn="l" fontAlgn="b"/>
                      <a:r>
                        <a:rPr lang="fr-CH" sz="1800" b="0" i="0" u="none" strike="noStrike" dirty="0">
                          <a:effectLst/>
                          <a:latin typeface="Arial" panose="020B0604020202020204" pitchFamily="34" charset="0"/>
                        </a:rPr>
                        <a:t>8</a:t>
                      </a:r>
                    </a:p>
                  </a:txBody>
                  <a:tcPr marL="9525" marR="9525" marT="9525" marB="0" anchor="b"/>
                </a:tc>
                <a:tc>
                  <a:txBody>
                    <a:bodyPr/>
                    <a:lstStyle/>
                    <a:p>
                      <a:pPr algn="l" fontAlgn="b"/>
                      <a:r>
                        <a:rPr lang="fr-CH" sz="1800" b="0" i="0" u="none" strike="noStrike" dirty="0">
                          <a:effectLst/>
                          <a:latin typeface="Arial" panose="020B0604020202020204" pitchFamily="34" charset="0"/>
                        </a:rPr>
                        <a:t>il pourrait y voir des thèmes TIN qui font la force des HES (microtechniques par exemple)</a:t>
                      </a:r>
                    </a:p>
                  </a:txBody>
                  <a:tcPr marL="9525" marR="9525" marT="9525" marB="0"/>
                </a:tc>
              </a:tr>
            </a:tbl>
          </a:graphicData>
        </a:graphic>
      </p:graphicFrame>
    </p:spTree>
    <p:extLst>
      <p:ext uri="{BB962C8B-B14F-4D97-AF65-F5344CB8AC3E}">
        <p14:creationId xmlns:p14="http://schemas.microsoft.com/office/powerpoint/2010/main" val="741733347"/>
      </p:ext>
    </p:extLst>
  </p:cSld>
  <p:clrMapOvr>
    <a:masterClrMapping/>
  </p:clrMapOvr>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résultats" id="{FC40D4C2-DD06-48E4-87B0-51332EB1348D}" vid="{CD1C6845-F919-4F59-9C5F-A14A51B73AE1}"/>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393BC04E-8897-450D-86B8-A5AC0F3B38C1}"/>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D279DE80-8893-49F2-B81C-9E925527B767}"/>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5D07E6FB-F1C0-4D1D-80C8-8E58DDCBC8F1}"/>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97A3673800DB42B7D6B8A716F4BD35" ma:contentTypeVersion="2" ma:contentTypeDescription="Crée un document." ma:contentTypeScope="" ma:versionID="99dd382e389eb88f64ab9791013ece4c">
  <xsd:schema xmlns:xsd="http://www.w3.org/2001/XMLSchema" xmlns:xs="http://www.w3.org/2001/XMLSchema" xmlns:p="http://schemas.microsoft.com/office/2006/metadata/properties" targetNamespace="http://schemas.microsoft.com/office/2006/metadata/properties" ma:root="true" ma:fieldsID="fbd3fac4a5a660e005d0803b096db71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ct:contentTypeSchema xmlns:ct="http://schemas.microsoft.com/office/2006/metadata/contentType" xmlns:ma="http://schemas.microsoft.com/office/2006/metadata/properties/metaAttributes" ct:_="" ma:_="" ma:contentTypeName="Document GED" ma:contentTypeID="0x010100F78A8B77DC42FA40AFE75C66023A73FC00654F961FF1B2454BA0FA99AC6CF7F656" ma:contentTypeVersion="30" ma:contentTypeDescription="" ma:contentTypeScope="" ma:versionID="b139ab0836f04a35a5d6d4a3645c2f18">
  <xsd:schema xmlns:xsd="http://www.w3.org/2001/XMLSchema" xmlns:xs="http://www.w3.org/2001/XMLSchema" xmlns:p="http://schemas.microsoft.com/office/2006/metadata/properties" xmlns:ns1="http://schemas.microsoft.com/sharepoint/v3" xmlns:ns2="af2dd5d7-3211-4b36-96f4-f2714d44eb2a" xmlns:ns3="a2ba81c1-35e9-4ce7-815b-5d3874952508" xmlns:ns4="953b5d89-6987-4fe6-992a-0f54baff293a" targetNamespace="http://schemas.microsoft.com/office/2006/metadata/properties" ma:root="true" ma:fieldsID="9ae3573c8de74e6c071ea2e9eddc28c5" ns1:_="" ns2:_="" ns3:_="" ns4:_="">
    <xsd:import namespace="http://schemas.microsoft.com/sharepoint/v3"/>
    <xsd:import namespace="af2dd5d7-3211-4b36-96f4-f2714d44eb2a"/>
    <xsd:import namespace="a2ba81c1-35e9-4ce7-815b-5d3874952508"/>
    <xsd:import namespace="953b5d89-6987-4fe6-992a-0f54baff293a"/>
    <xsd:element name="properties">
      <xsd:complexType>
        <xsd:sequence>
          <xsd:element name="documentManagement">
            <xsd:complexType>
              <xsd:all>
                <xsd:element ref="ns2:PublicationIntranet" minOccurs="0"/>
                <xsd:element ref="ns4:Publication_x0020_Internet" minOccurs="0"/>
                <xsd:element ref="ns2:DateDocument" minOccurs="0"/>
                <xsd:element ref="ns3:Complement" minOccurs="0"/>
                <xsd:element ref="ns2:hc631d796a6a49bf9bba1f4b48421320" minOccurs="0"/>
                <xsd:element ref="ns2:oaeb3ec7ea4846bfbc099074bd4c3b8b" minOccurs="0"/>
                <xsd:element ref="ns3:hedfb3737b3b4b089e11a452a5aebbb1" minOccurs="0"/>
                <xsd:element ref="ns4:_dlc_DocId" minOccurs="0"/>
                <xsd:element ref="ns2:c0fa7ea60f664aaa8dcdaeef207d3c1a" minOccurs="0"/>
                <xsd:element ref="ns4:_dlc_DocIdUrl" minOccurs="0"/>
                <xsd:element ref="ns2:gfb5f5f3a4d84e9b8b863bf633a40951" minOccurs="0"/>
                <xsd:element ref="ns4:_dlc_DocIdPersistId" minOccurs="0"/>
                <xsd:element ref="ns4:l7efac3dca294db9b2d125a0373702c5" minOccurs="0"/>
                <xsd:element ref="ns2:l3d78001e14c48b1816ef5b835f4f682" minOccurs="0"/>
                <xsd:element ref="ns4:a0e53e5051a9459292eed078cc120b12" minOccurs="0"/>
                <xsd:element ref="ns2:TaxCatchAll" minOccurs="0"/>
                <xsd:element ref="ns2:TaxCatchAllLabel" minOccurs="0"/>
                <xsd:element ref="ns1:RelatedItems" minOccurs="0"/>
                <xsd:element ref="ns4:DossierPar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elatedItems" ma:index="32" nillable="true" ma:displayName="Éléments connexes" ma:hidden="true" ma:internalName="RelatedItems"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2dd5d7-3211-4b36-96f4-f2714d44eb2a" elementFormDefault="qualified">
    <xsd:import namespace="http://schemas.microsoft.com/office/2006/documentManagement/types"/>
    <xsd:import namespace="http://schemas.microsoft.com/office/infopath/2007/PartnerControls"/>
    <xsd:element name="PublicationIntranet" ma:index="6" nillable="true" ma:displayName="Publication Intranet" ma:default="Non" ma:description="Définit si le document doit être accessible sur l'intranet en vue d'une publication" ma:format="Dropdown" ma:internalName="PublicationIntranet">
      <xsd:simpleType>
        <xsd:restriction base="dms:Choice">
          <xsd:enumeration value="Non"/>
          <xsd:enumeration value="Oui - Rectorat"/>
          <xsd:enumeration value="Oui - Tout public"/>
        </xsd:restriction>
      </xsd:simpleType>
    </xsd:element>
    <xsd:element name="DateDocument" ma:index="8" nillable="true" ma:displayName="Date du document" ma:format="DateOnly" ma:internalName="DateDocument">
      <xsd:simpleType>
        <xsd:restriction base="dms:DateTime"/>
      </xsd:simpleType>
    </xsd:element>
    <xsd:element name="hc631d796a6a49bf9bba1f4b48421320" ma:index="15" ma:taxonomy="true" ma:internalName="hc631d796a6a49bf9bba1f4b48421320" ma:taxonomyFieldName="Theme" ma:displayName="Sujet" ma:default="" ma:fieldId="{1c631d79-6a6a-49bf-9bba-1f4b48421320}" ma:taxonomyMulti="true" ma:sspId="d82ae8c2-1dcd-4064-b89e-94e016b32d42" ma:termSetId="311a0c27-fa7b-4e89-bff5-1b426e32a5f7" ma:anchorId="00000000-0000-0000-0000-000000000000" ma:open="false" ma:isKeyword="false">
      <xsd:complexType>
        <xsd:sequence>
          <xsd:element ref="pc:Terms" minOccurs="0" maxOccurs="1"/>
        </xsd:sequence>
      </xsd:complexType>
    </xsd:element>
    <xsd:element name="oaeb3ec7ea4846bfbc099074bd4c3b8b" ma:index="17" ma:taxonomy="true" ma:internalName="oaeb3ec7ea4846bfbc099074bd4c3b8b" ma:taxonomyFieldName="Entite" ma:displayName="Responsable" ma:indexed="true" ma:default="" ma:fieldId="{8aeb3ec7-ea48-46bf-bc09-9074bd4c3b8b}" ma:sspId="d82ae8c2-1dcd-4064-b89e-94e016b32d42" ma:termSetId="a17fde5c-c676-4ff5-9dc5-721e26c7ce5d" ma:anchorId="00000000-0000-0000-0000-000000000000" ma:open="false" ma:isKeyword="false">
      <xsd:complexType>
        <xsd:sequence>
          <xsd:element ref="pc:Terms" minOccurs="0" maxOccurs="1"/>
        </xsd:sequence>
      </xsd:complexType>
    </xsd:element>
    <xsd:element name="c0fa7ea60f664aaa8dcdaeef207d3c1a" ma:index="23" nillable="true" ma:taxonomy="true" ma:internalName="c0fa7ea60f664aaa8dcdaeef207d3c1a" ma:taxonomyFieldName="Expediteur" ma:displayName="Expéditeur entité" ma:default="" ma:fieldId="{c0fa7ea6-0f66-4aaa-8dcd-aeef207d3c1a}"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gfb5f5f3a4d84e9b8b863bf633a40951" ma:index="25" nillable="true" ma:taxonomy="true" ma:internalName="gfb5f5f3a4d84e9b8b863bf633a40951" ma:taxonomyFieldName="Destinataire" ma:displayName="Destinataire entité" ma:default="" ma:fieldId="{0fb5f5f3-a4d8-4e9b-8b86-3bf633a40951}"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l3d78001e14c48b1816ef5b835f4f682" ma:index="28" ma:taxonomy="true" ma:internalName="l3d78001e14c48b1816ef5b835f4f682" ma:taxonomyFieldName="_TypeDocument" ma:displayName="Type du document" ma:indexed="true" ma:default="" ma:fieldId="{53d78001-e14c-48b1-816e-f5b835f4f682}" ma:sspId="d82ae8c2-1dcd-4064-b89e-94e016b32d42" ma:termSetId="fd6e14b5-5ab3-43e8-be1c-e3c445e2f97b" ma:anchorId="00000000-0000-0000-0000-000000000000" ma:open="false" ma:isKeyword="false">
      <xsd:complexType>
        <xsd:sequence>
          <xsd:element ref="pc:Terms" minOccurs="0" maxOccurs="1"/>
        </xsd:sequence>
      </xsd:complexType>
    </xsd:element>
    <xsd:element name="TaxCatchAll" ma:index="30" nillable="true" ma:displayName="Taxonomy Catch All Column" ma:hidden="true" ma:list="{8cdb463d-6c80-4650-804a-4eb51f0a6ea7}" ma:internalName="TaxCatchAll" ma:showField="CatchAllData" ma:web="953b5d89-6987-4fe6-992a-0f54baff293a">
      <xsd:complexType>
        <xsd:complexContent>
          <xsd:extension base="dms:MultiChoiceLookup">
            <xsd:sequence>
              <xsd:element name="Value" type="dms:Lookup" maxOccurs="unbounded" minOccurs="0" nillable="true"/>
            </xsd:sequence>
          </xsd:extension>
        </xsd:complexContent>
      </xsd:complexType>
    </xsd:element>
    <xsd:element name="TaxCatchAllLabel" ma:index="31" nillable="true" ma:displayName="Taxonomy Catch All Column1" ma:hidden="true" ma:list="{8cdb463d-6c80-4650-804a-4eb51f0a6ea7}" ma:internalName="TaxCatchAllLabel" ma:readOnly="true" ma:showField="CatchAllDataLabel" ma:web="953b5d89-6987-4fe6-992a-0f54baff293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2ba81c1-35e9-4ce7-815b-5d3874952508" elementFormDefault="qualified">
    <xsd:import namespace="http://schemas.microsoft.com/office/2006/documentManagement/types"/>
    <xsd:import namespace="http://schemas.microsoft.com/office/infopath/2007/PartnerControls"/>
    <xsd:element name="Complement" ma:index="13" nillable="true" ma:displayName="Complément" ma:internalName="Complement">
      <xsd:simpleType>
        <xsd:restriction base="dms:Note">
          <xsd:maxLength value="255"/>
        </xsd:restriction>
      </xsd:simpleType>
    </xsd:element>
    <xsd:element name="hedfb3737b3b4b089e11a452a5aebbb1" ma:index="19" nillable="true" ma:taxonomy="true" ma:internalName="hedfb3737b3b4b089e11a452a5aebbb1" ma:taxonomyFieldName="Dossier0" ma:displayName="Dossier" ma:default="" ma:fieldId="{1edfb373-7b3b-4b08-9e11-a452a5aebbb1}" ma:taxonomyMulti="true" ma:sspId="d82ae8c2-1dcd-4064-b89e-94e016b32d42" ma:termSetId="eaec5ba7-ac7c-4138-966f-bd8c77dab80b"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3b5d89-6987-4fe6-992a-0f54baff293a" elementFormDefault="qualified">
    <xsd:import namespace="http://schemas.microsoft.com/office/2006/documentManagement/types"/>
    <xsd:import namespace="http://schemas.microsoft.com/office/infopath/2007/PartnerControls"/>
    <xsd:element name="Publication_x0020_Internet" ma:index="7" nillable="true" ma:displayName="Publication Internet" ma:default="Non" ma:description="Définit si le document doit être accessible sur le site internet en vue d'une publication" ma:format="Dropdown" ma:internalName="Publication_x0020_Internet">
      <xsd:simpleType>
        <xsd:restriction base="dms:Choice">
          <xsd:enumeration value="Non"/>
          <xsd:enumeration value="Oui"/>
        </xsd:restriction>
      </xsd:simpleType>
    </xsd:element>
    <xsd:element name="_dlc_DocId" ma:index="22" nillable="true" ma:displayName="Valeur d’ID de document" ma:description="Valeur de l’ID de document affecté à cet élément." ma:internalName="_dlc_DocId" ma:readOnly="true">
      <xsd:simpleType>
        <xsd:restriction base="dms:Text"/>
      </xsd:simpleType>
    </xsd:element>
    <xsd:element name="_dlc_DocIdUrl" ma:index="24"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6" nillable="true" ma:displayName="Conserver l’ID" ma:description="Conserver l’ID lors de l’ajout." ma:hidden="true" ma:internalName="_dlc_DocIdPersistId" ma:readOnly="true">
      <xsd:simpleType>
        <xsd:restriction base="dms:Boolean"/>
      </xsd:simpleType>
    </xsd:element>
    <xsd:element name="l7efac3dca294db9b2d125a0373702c5" ma:index="27" nillable="true" ma:taxonomy="true" ma:internalName="l7efac3dca294db9b2d125a0373702c5" ma:taxonomyFieldName="ExpediteurHESSO" ma:displayName="Expéditeur personne" ma:default="" ma:fieldId="{57efac3d-ca29-4db9-b2d1-25a0373702c5}"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a0e53e5051a9459292eed078cc120b12" ma:index="29" nillable="true" ma:taxonomy="true" ma:internalName="a0e53e5051a9459292eed078cc120b12" ma:taxonomyFieldName="DestinataireHESSO" ma:displayName="Destinataire personne" ma:default="" ma:fieldId="{a0e53e50-51a9-4592-92ee-d078cc120b12}"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DossierParent" ma:index="33" nillable="true" ma:displayName="DossierParent" ma:hidden="true" ma:internalName="DossierParent" ma:readOnly="fals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Type de contenu"/>
        <xsd:element ref="dc:title" minOccurs="0" maxOccurs="1" ma:index="1"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file>

<file path=customXml/itemProps1.xml><?xml version="1.0" encoding="utf-8"?>
<ds:datastoreItem xmlns:ds="http://schemas.openxmlformats.org/officeDocument/2006/customXml" ds:itemID="{9F078C30-EC03-4EA4-B3FA-B037034BF5FB}">
  <ds:schemaRefs>
    <ds:schemaRef ds:uri="af2dd5d7-3211-4b36-96f4-f2714d44eb2a"/>
    <ds:schemaRef ds:uri="http://schemas.microsoft.com/office/2006/documentManagement/types"/>
    <ds:schemaRef ds:uri="http://purl.org/dc/elements/1.1/"/>
    <ds:schemaRef ds:uri="http://purl.org/dc/dcmitype/"/>
    <ds:schemaRef ds:uri="http://schemas.microsoft.com/sharepoint/v3"/>
    <ds:schemaRef ds:uri="a2ba81c1-35e9-4ce7-815b-5d3874952508"/>
    <ds:schemaRef ds:uri="http://purl.org/dc/terms/"/>
    <ds:schemaRef ds:uri="http://schemas.microsoft.com/office/infopath/2007/PartnerControls"/>
    <ds:schemaRef ds:uri="http://schemas.openxmlformats.org/package/2006/metadata/core-properties"/>
    <ds:schemaRef ds:uri="953b5d89-6987-4fe6-992a-0f54baff293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BF378F6-5755-4335-8996-FB7405F63FA8}"/>
</file>

<file path=customXml/itemProps3.xml><?xml version="1.0" encoding="utf-8"?>
<ds:datastoreItem xmlns:ds="http://schemas.openxmlformats.org/officeDocument/2006/customXml" ds:itemID="{8E4F856C-2807-4D58-B678-428F30041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f2dd5d7-3211-4b36-96f4-f2714d44eb2a"/>
    <ds:schemaRef ds:uri="a2ba81c1-35e9-4ce7-815b-5d3874952508"/>
    <ds:schemaRef ds:uri="953b5d89-6987-4fe6-992a-0f54baff29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E957D891-4DEF-4F18-8B56-D13B5FBE569B}">
  <ds:schemaRefs>
    <ds:schemaRef ds:uri="http://schemas.microsoft.com/sharepoint/v3/contenttype/forms"/>
  </ds:schemaRefs>
</ds:datastoreItem>
</file>

<file path=customXml/itemProps5.xml><?xml version="1.0" encoding="utf-8"?>
<ds:datastoreItem xmlns:ds="http://schemas.openxmlformats.org/officeDocument/2006/customXml" ds:itemID="{56C0B135-8551-4E37-9B4B-FDAF6EF540F0}"/>
</file>

<file path=docProps/app.xml><?xml version="1.0" encoding="utf-8"?>
<Properties xmlns="http://schemas.openxmlformats.org/officeDocument/2006/extended-properties" xmlns:vt="http://schemas.openxmlformats.org/officeDocument/2006/docPropsVTypes">
  <Template>20181213 Résultats MSE_Alumni</Template>
  <TotalTime>2027</TotalTime>
  <Words>6696</Words>
  <Application>Microsoft Office PowerPoint</Application>
  <PresentationFormat>Personnalisé</PresentationFormat>
  <Paragraphs>742</Paragraphs>
  <Slides>39</Slides>
  <Notes>19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39</vt:i4>
      </vt:variant>
    </vt:vector>
  </HeadingPairs>
  <TitlesOfParts>
    <vt:vector size="47" baseType="lpstr">
      <vt:lpstr>Arial</vt:lpstr>
      <vt:lpstr>Calibri</vt:lpstr>
      <vt:lpstr>Symbol</vt:lpstr>
      <vt:lpstr>Wingdings</vt:lpstr>
      <vt:lpstr>Slide_titre</vt:lpstr>
      <vt:lpstr>Slides_contenu</vt:lpstr>
      <vt:lpstr>Slides_contenu_AVEC_NUMERO_DE_PAGE</vt:lpstr>
      <vt:lpstr>Intercalaires</vt:lpstr>
      <vt:lpstr>Résultats sondage MSE auprès du PER</vt:lpstr>
      <vt:lpstr>Sondage</vt:lpstr>
      <vt:lpstr>Sondage </vt:lpstr>
      <vt:lpstr>Résumé des réponses (au 21.12.2018)</vt:lpstr>
      <vt:lpstr>Profil enseignant</vt:lpstr>
      <vt:lpstr>Profil enseignant (Q.1-Q.4) </vt:lpstr>
      <vt:lpstr>Offre HES-SO</vt:lpstr>
      <vt:lpstr>Offre HES-SO (Q.5) </vt:lpstr>
      <vt:lpstr>Offre HES-SO (Q.6)… </vt:lpstr>
      <vt:lpstr>…Offre HES-SO (Q.6)… </vt:lpstr>
      <vt:lpstr>…Offre HES-SO (Q.6) </vt:lpstr>
      <vt:lpstr>Offre HES-SO (Q.7 et Q.8)</vt:lpstr>
      <vt:lpstr>Offre HES-SO (Q.7)…</vt:lpstr>
      <vt:lpstr>…Offre HES-SO (Q.7)</vt:lpstr>
      <vt:lpstr>Offre HES-SO (Q.8)…</vt:lpstr>
      <vt:lpstr>…Offre HES-SO (Q.8)</vt:lpstr>
      <vt:lpstr>Offre HES-SO (Q.9)</vt:lpstr>
      <vt:lpstr>Redesign MSE</vt:lpstr>
      <vt:lpstr>Redesign MSE (Q.10)</vt:lpstr>
      <vt:lpstr>…Redesign MSE (Q.10)…</vt:lpstr>
      <vt:lpstr>…Redesign MSE (Q.10)…</vt:lpstr>
      <vt:lpstr>…Redesign MSE (Q.10)</vt:lpstr>
      <vt:lpstr>Redesign MSE (Q.11)</vt:lpstr>
      <vt:lpstr>Redesign MSE (Q.12)…</vt:lpstr>
      <vt:lpstr>…Redesign MSE (Q.12)</vt:lpstr>
      <vt:lpstr>Redesign MSE (Q.13)…</vt:lpstr>
      <vt:lpstr>…Redesign MSE (Q.13)</vt:lpstr>
      <vt:lpstr>Redesign MSE (Q.14)…</vt:lpstr>
      <vt:lpstr>…Redesign MSE (Q.14)…</vt:lpstr>
      <vt:lpstr>…Redesign MSE (Q.14)</vt:lpstr>
      <vt:lpstr>Redesign MSE (Q.15)…</vt:lpstr>
      <vt:lpstr>…Redesign MSE (Q.15)…</vt:lpstr>
      <vt:lpstr>…Redesign MSE (Q.15)</vt:lpstr>
      <vt:lpstr>Commentaires</vt:lpstr>
      <vt:lpstr>Commentaires (Q.16)…</vt:lpstr>
      <vt:lpstr>Commentaires (Q.16)…</vt:lpstr>
      <vt:lpstr>Commentaires (Q.16)…</vt:lpstr>
      <vt:lpstr>Commentaires (Q.16)…</vt:lpstr>
      <vt:lpstr>Merci de votre attention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Résultats sondage MSE auprès des alumni</dc:title>
  <dc:creator>Ruchat Sophie</dc:creator>
  <cp:lastModifiedBy>Ruchat Sophie</cp:lastModifiedBy>
  <cp:revision>323</cp:revision>
  <dcterms:created xsi:type="dcterms:W3CDTF">2018-12-13T09:20:56Z</dcterms:created>
  <dcterms:modified xsi:type="dcterms:W3CDTF">2019-01-22T22:18:46Z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0x0101002197A3673800DB42B7D6B8A716F4BD35</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